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7" r:id="rId2"/>
    <p:sldId id="256" r:id="rId3"/>
    <p:sldId id="265" r:id="rId4"/>
    <p:sldId id="257" r:id="rId5"/>
    <p:sldId id="266" r:id="rId6"/>
    <p:sldId id="258" r:id="rId7"/>
    <p:sldId id="262" r:id="rId8"/>
    <p:sldId id="259" r:id="rId9"/>
    <p:sldId id="263" r:id="rId10"/>
    <p:sldId id="260" r:id="rId11"/>
    <p:sldId id="264" r:id="rId12"/>
    <p:sldId id="261" r:id="rId13"/>
    <p:sldId id="267" r:id="rId14"/>
    <p:sldId id="269" r:id="rId15"/>
    <p:sldId id="271" r:id="rId16"/>
    <p:sldId id="268" r:id="rId17"/>
    <p:sldId id="272" r:id="rId18"/>
    <p:sldId id="270" r:id="rId19"/>
    <p:sldId id="273" r:id="rId20"/>
    <p:sldId id="274" r:id="rId21"/>
    <p:sldId id="277" r:id="rId22"/>
    <p:sldId id="276" r:id="rId23"/>
    <p:sldId id="275" r:id="rId24"/>
    <p:sldId id="278" r:id="rId25"/>
    <p:sldId id="279" r:id="rId26"/>
    <p:sldId id="298" r:id="rId27"/>
    <p:sldId id="299" r:id="rId28"/>
    <p:sldId id="300" r:id="rId29"/>
    <p:sldId id="305" r:id="rId30"/>
    <p:sldId id="30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94"/>
  </p:normalViewPr>
  <p:slideViewPr>
    <p:cSldViewPr snapToGrid="0">
      <p:cViewPr varScale="1">
        <p:scale>
          <a:sx n="93" d="100"/>
          <a:sy n="93" d="100"/>
        </p:scale>
        <p:origin x="216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8277D-F41B-4D33-886B-78CA969AF3C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1C0D35F-E162-4D26-A8FE-4F89A2B4B681}">
      <dgm:prSet/>
      <dgm:spPr/>
      <dgm:t>
        <a:bodyPr/>
        <a:lstStyle/>
        <a:p>
          <a:pPr>
            <a:defRPr cap="all"/>
          </a:pPr>
          <a:r>
            <a:rPr lang="en-US"/>
            <a:t>Annual December Quantum Storytelling Conference – </a:t>
          </a:r>
        </a:p>
      </dgm:t>
    </dgm:pt>
    <dgm:pt modelId="{D629958F-B498-498B-9B30-C36DB3C73CAB}" type="parTrans" cxnId="{656CDD7A-3411-4081-9323-A0ED8526A256}">
      <dgm:prSet/>
      <dgm:spPr/>
      <dgm:t>
        <a:bodyPr/>
        <a:lstStyle/>
        <a:p>
          <a:endParaRPr lang="en-US"/>
        </a:p>
      </dgm:t>
    </dgm:pt>
    <dgm:pt modelId="{D310998A-4968-43A1-A04B-D4A541B38890}" type="sibTrans" cxnId="{656CDD7A-3411-4081-9323-A0ED8526A256}">
      <dgm:prSet/>
      <dgm:spPr/>
      <dgm:t>
        <a:bodyPr/>
        <a:lstStyle/>
        <a:p>
          <a:endParaRPr lang="en-US"/>
        </a:p>
      </dgm:t>
    </dgm:pt>
    <dgm:pt modelId="{A837F7BB-A324-41D8-A78F-F8E9204486C0}">
      <dgm:prSet/>
      <dgm:spPr/>
      <dgm:t>
        <a:bodyPr/>
        <a:lstStyle/>
        <a:p>
          <a:pPr>
            <a:defRPr cap="all"/>
          </a:pPr>
          <a:r>
            <a:rPr lang="en-US"/>
            <a:t>Quantum-Storytelling.com</a:t>
          </a:r>
        </a:p>
      </dgm:t>
    </dgm:pt>
    <dgm:pt modelId="{E79F03A9-BFCC-4650-96F9-78084DCFC205}" type="parTrans" cxnId="{B56D899B-4E3F-4285-84EB-486F25D41269}">
      <dgm:prSet/>
      <dgm:spPr/>
      <dgm:t>
        <a:bodyPr/>
        <a:lstStyle/>
        <a:p>
          <a:endParaRPr lang="en-US"/>
        </a:p>
      </dgm:t>
    </dgm:pt>
    <dgm:pt modelId="{8F4F3E31-9298-4AA2-A416-E8C1A9365EFF}" type="sibTrans" cxnId="{B56D899B-4E3F-4285-84EB-486F25D41269}">
      <dgm:prSet/>
      <dgm:spPr/>
      <dgm:t>
        <a:bodyPr/>
        <a:lstStyle/>
        <a:p>
          <a:endParaRPr lang="en-US"/>
        </a:p>
      </dgm:t>
    </dgm:pt>
    <dgm:pt modelId="{6DF6230D-3D1C-0D49-A7D3-110474CA3894}">
      <dgm:prSet/>
      <dgm:spPr/>
      <dgm:t>
        <a:bodyPr/>
        <a:lstStyle/>
        <a:p>
          <a:pPr>
            <a:defRPr cap="all"/>
          </a:pPr>
          <a:r>
            <a:rPr lang="en-US"/>
            <a:t>Tellsittrue.com</a:t>
          </a:r>
        </a:p>
      </dgm:t>
    </dgm:pt>
    <dgm:pt modelId="{A12DCEB4-972D-A246-9BF1-25C29A754AB5}" type="parTrans" cxnId="{EC3440C8-EAEF-CE40-B958-03A975A013BD}">
      <dgm:prSet/>
      <dgm:spPr/>
      <dgm:t>
        <a:bodyPr/>
        <a:lstStyle/>
        <a:p>
          <a:endParaRPr lang="en-US"/>
        </a:p>
      </dgm:t>
    </dgm:pt>
    <dgm:pt modelId="{6F2FC62E-572B-884A-8776-167F9B5644C9}" type="sibTrans" cxnId="{EC3440C8-EAEF-CE40-B958-03A975A013BD}">
      <dgm:prSet/>
      <dgm:spPr/>
      <dgm:t>
        <a:bodyPr/>
        <a:lstStyle/>
        <a:p>
          <a:endParaRPr lang="en-US"/>
        </a:p>
      </dgm:t>
    </dgm:pt>
    <dgm:pt modelId="{F4E6132D-48C5-4447-990D-20677752FFB3}">
      <dgm:prSet/>
      <dgm:spPr/>
      <dgm:t>
        <a:bodyPr/>
        <a:lstStyle/>
        <a:p>
          <a:pPr>
            <a:defRPr cap="all"/>
          </a:pPr>
          <a:r>
            <a:rPr lang="en-US"/>
            <a:t>TrueSTORYTELLING.org</a:t>
          </a:r>
        </a:p>
      </dgm:t>
    </dgm:pt>
    <dgm:pt modelId="{481F2EB3-0DB5-594C-A5F4-C5297540B515}" type="parTrans" cxnId="{55837967-7A52-8A4B-BA70-6AF8732EB895}">
      <dgm:prSet/>
      <dgm:spPr/>
      <dgm:t>
        <a:bodyPr/>
        <a:lstStyle/>
        <a:p>
          <a:endParaRPr lang="en-US"/>
        </a:p>
      </dgm:t>
    </dgm:pt>
    <dgm:pt modelId="{7EA46056-94D0-8747-9CC1-0AFA5C1097E1}" type="sibTrans" cxnId="{55837967-7A52-8A4B-BA70-6AF8732EB895}">
      <dgm:prSet/>
      <dgm:spPr/>
      <dgm:t>
        <a:bodyPr/>
        <a:lstStyle/>
        <a:p>
          <a:endParaRPr lang="en-US"/>
        </a:p>
      </dgm:t>
    </dgm:pt>
    <dgm:pt modelId="{348B0EF8-EFB8-F842-9668-755BA99124D9}">
      <dgm:prSet/>
      <dgm:spPr/>
      <dgm:t>
        <a:bodyPr/>
        <a:lstStyle/>
        <a:p>
          <a:pPr>
            <a:defRPr cap="all"/>
          </a:pPr>
          <a:r>
            <a:rPr lang="en-US"/>
            <a:t>davidboje@gmail.com</a:t>
          </a:r>
        </a:p>
      </dgm:t>
    </dgm:pt>
    <dgm:pt modelId="{7A180B90-8BB2-5742-85B5-50CE3B981860}" type="parTrans" cxnId="{8B412F06-97BD-A84B-ABC4-C9A63B138453}">
      <dgm:prSet/>
      <dgm:spPr/>
      <dgm:t>
        <a:bodyPr/>
        <a:lstStyle/>
        <a:p>
          <a:endParaRPr lang="en-US"/>
        </a:p>
      </dgm:t>
    </dgm:pt>
    <dgm:pt modelId="{79BEF0F7-93FF-D649-8216-10932EF79D4B}" type="sibTrans" cxnId="{8B412F06-97BD-A84B-ABC4-C9A63B138453}">
      <dgm:prSet/>
      <dgm:spPr/>
      <dgm:t>
        <a:bodyPr/>
        <a:lstStyle/>
        <a:p>
          <a:endParaRPr lang="en-US"/>
        </a:p>
      </dgm:t>
    </dgm:pt>
    <dgm:pt modelId="{83241DFF-EB42-CC44-B67D-7E42B5B6A4DB}">
      <dgm:prSet/>
      <dgm:spPr/>
      <dgm:t>
        <a:bodyPr/>
        <a:lstStyle/>
        <a:p>
          <a:pPr>
            <a:defRPr cap="all"/>
          </a:pPr>
          <a:r>
            <a:rPr lang="en-US"/>
            <a:t>Antenarrative.com</a:t>
          </a:r>
        </a:p>
      </dgm:t>
    </dgm:pt>
    <dgm:pt modelId="{47AA1B04-4C4E-F843-83FE-5BCDBC39F4BC}" type="parTrans" cxnId="{0A349D02-D90B-4E4E-9C18-59679F48161F}">
      <dgm:prSet/>
      <dgm:spPr/>
      <dgm:t>
        <a:bodyPr/>
        <a:lstStyle/>
        <a:p>
          <a:endParaRPr lang="en-US"/>
        </a:p>
      </dgm:t>
    </dgm:pt>
    <dgm:pt modelId="{6F9B579D-4FDA-8B4C-B9AE-3C9257BBFF37}" type="sibTrans" cxnId="{0A349D02-D90B-4E4E-9C18-59679F48161F}">
      <dgm:prSet/>
      <dgm:spPr/>
      <dgm:t>
        <a:bodyPr/>
        <a:lstStyle/>
        <a:p>
          <a:endParaRPr lang="en-US"/>
        </a:p>
      </dgm:t>
    </dgm:pt>
    <dgm:pt modelId="{F40FD503-0EFF-43E4-9D91-E0B9266BF745}" type="pres">
      <dgm:prSet presAssocID="{E498277D-F41B-4D33-886B-78CA969AF3CC}" presName="root" presStyleCnt="0">
        <dgm:presLayoutVars>
          <dgm:dir/>
          <dgm:resizeHandles val="exact"/>
        </dgm:presLayoutVars>
      </dgm:prSet>
      <dgm:spPr/>
    </dgm:pt>
    <dgm:pt modelId="{F4636292-ADB6-4B15-A5BF-406D32EA26C7}" type="pres">
      <dgm:prSet presAssocID="{E1C0D35F-E162-4D26-A8FE-4F89A2B4B681}" presName="compNode" presStyleCnt="0"/>
      <dgm:spPr/>
    </dgm:pt>
    <dgm:pt modelId="{7A4BA33D-BF70-4D41-9715-07A4DCB877F4}" type="pres">
      <dgm:prSet presAssocID="{E1C0D35F-E162-4D26-A8FE-4F89A2B4B681}" presName="iconBgRect" presStyleLbl="bgShp" presStyleIdx="0" presStyleCnt="6"/>
      <dgm:spPr/>
    </dgm:pt>
    <dgm:pt modelId="{BD543F08-8786-4FCC-A21C-FD050EACA1AF}" type="pres">
      <dgm:prSet presAssocID="{E1C0D35F-E162-4D26-A8FE-4F89A2B4B68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36B59F28-B506-4806-9BF8-55B0C0D99026}" type="pres">
      <dgm:prSet presAssocID="{E1C0D35F-E162-4D26-A8FE-4F89A2B4B681}" presName="spaceRect" presStyleCnt="0"/>
      <dgm:spPr/>
    </dgm:pt>
    <dgm:pt modelId="{EB94204B-7152-4187-AEBB-C76454712009}" type="pres">
      <dgm:prSet presAssocID="{E1C0D35F-E162-4D26-A8FE-4F89A2B4B681}" presName="textRect" presStyleLbl="revTx" presStyleIdx="0" presStyleCnt="6">
        <dgm:presLayoutVars>
          <dgm:chMax val="1"/>
          <dgm:chPref val="1"/>
        </dgm:presLayoutVars>
      </dgm:prSet>
      <dgm:spPr/>
    </dgm:pt>
    <dgm:pt modelId="{17DDFCAB-46E7-47DA-86DB-D28D4DE9CFE7}" type="pres">
      <dgm:prSet presAssocID="{D310998A-4968-43A1-A04B-D4A541B38890}" presName="sibTrans" presStyleCnt="0"/>
      <dgm:spPr/>
    </dgm:pt>
    <dgm:pt modelId="{693AF686-93C8-4D7D-B9A0-08674B1E2BCA}" type="pres">
      <dgm:prSet presAssocID="{A837F7BB-A324-41D8-A78F-F8E9204486C0}" presName="compNode" presStyleCnt="0"/>
      <dgm:spPr/>
    </dgm:pt>
    <dgm:pt modelId="{CF845E02-18A8-47D2-8187-81E3B507D916}" type="pres">
      <dgm:prSet presAssocID="{A837F7BB-A324-41D8-A78F-F8E9204486C0}" presName="iconBgRect" presStyleLbl="bgShp" presStyleIdx="1" presStyleCnt="6"/>
      <dgm:spPr/>
    </dgm:pt>
    <dgm:pt modelId="{6B473A8E-9D68-48B5-B5A7-F408D7F0DDFD}" type="pres">
      <dgm:prSet presAssocID="{A837F7BB-A324-41D8-A78F-F8E9204486C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FF8846B7-0482-4769-99AB-50F55E6190A4}" type="pres">
      <dgm:prSet presAssocID="{A837F7BB-A324-41D8-A78F-F8E9204486C0}" presName="spaceRect" presStyleCnt="0"/>
      <dgm:spPr/>
    </dgm:pt>
    <dgm:pt modelId="{4224CC8B-3524-4FA4-8D07-A97E5600137E}" type="pres">
      <dgm:prSet presAssocID="{A837F7BB-A324-41D8-A78F-F8E9204486C0}" presName="textRect" presStyleLbl="revTx" presStyleIdx="1" presStyleCnt="6">
        <dgm:presLayoutVars>
          <dgm:chMax val="1"/>
          <dgm:chPref val="1"/>
        </dgm:presLayoutVars>
      </dgm:prSet>
      <dgm:spPr/>
    </dgm:pt>
    <dgm:pt modelId="{0C77A5F8-6B41-C94A-9507-66DE351F9533}" type="pres">
      <dgm:prSet presAssocID="{8F4F3E31-9298-4AA2-A416-E8C1A9365EFF}" presName="sibTrans" presStyleCnt="0"/>
      <dgm:spPr/>
    </dgm:pt>
    <dgm:pt modelId="{19B563F1-9678-8547-89B4-6838C1658C51}" type="pres">
      <dgm:prSet presAssocID="{83241DFF-EB42-CC44-B67D-7E42B5B6A4DB}" presName="compNode" presStyleCnt="0"/>
      <dgm:spPr/>
    </dgm:pt>
    <dgm:pt modelId="{B975727C-2830-1A46-B805-02744852ADCA}" type="pres">
      <dgm:prSet presAssocID="{83241DFF-EB42-CC44-B67D-7E42B5B6A4DB}" presName="iconBgRect" presStyleLbl="bgShp" presStyleIdx="2" presStyleCnt="6"/>
      <dgm:spPr/>
    </dgm:pt>
    <dgm:pt modelId="{00E05568-B774-054D-8419-192844858277}" type="pres">
      <dgm:prSet presAssocID="{83241DFF-EB42-CC44-B67D-7E42B5B6A4DB}" presName="iconRect" presStyleLbl="node1" presStyleIdx="2" presStyleCnt="6"/>
      <dgm:spPr>
        <a:ln>
          <a:noFill/>
        </a:ln>
      </dgm:spPr>
    </dgm:pt>
    <dgm:pt modelId="{4F450250-0DC9-EB4B-A1DE-269041933C3D}" type="pres">
      <dgm:prSet presAssocID="{83241DFF-EB42-CC44-B67D-7E42B5B6A4DB}" presName="spaceRect" presStyleCnt="0"/>
      <dgm:spPr/>
    </dgm:pt>
    <dgm:pt modelId="{78E5BBEA-2D49-C142-A21A-B5AEBEEF269D}" type="pres">
      <dgm:prSet presAssocID="{83241DFF-EB42-CC44-B67D-7E42B5B6A4DB}" presName="textRect" presStyleLbl="revTx" presStyleIdx="2" presStyleCnt="6" custScaleX="145195">
        <dgm:presLayoutVars>
          <dgm:chMax val="1"/>
          <dgm:chPref val="1"/>
        </dgm:presLayoutVars>
      </dgm:prSet>
      <dgm:spPr/>
    </dgm:pt>
    <dgm:pt modelId="{AE9FFAB4-9076-7F48-9BE7-3919BBB40276}" type="pres">
      <dgm:prSet presAssocID="{6F9B579D-4FDA-8B4C-B9AE-3C9257BBFF37}" presName="sibTrans" presStyleCnt="0"/>
      <dgm:spPr/>
    </dgm:pt>
    <dgm:pt modelId="{7579C894-00FF-614B-85CB-914E266D53E5}" type="pres">
      <dgm:prSet presAssocID="{F4E6132D-48C5-4447-990D-20677752FFB3}" presName="compNode" presStyleCnt="0"/>
      <dgm:spPr/>
    </dgm:pt>
    <dgm:pt modelId="{E47BC14B-F893-1E42-A869-729B06CE7823}" type="pres">
      <dgm:prSet presAssocID="{F4E6132D-48C5-4447-990D-20677752FFB3}" presName="iconBgRect" presStyleLbl="bgShp" presStyleIdx="3" presStyleCnt="6"/>
      <dgm:spPr/>
    </dgm:pt>
    <dgm:pt modelId="{157B359F-96C8-A345-9A97-03E305534738}" type="pres">
      <dgm:prSet presAssocID="{F4E6132D-48C5-4447-990D-20677752FFB3}" presName="iconRect" presStyleLbl="node1" presStyleIdx="3" presStyleCnt="6"/>
      <dgm:spPr>
        <a:ln>
          <a:noFill/>
        </a:ln>
      </dgm:spPr>
    </dgm:pt>
    <dgm:pt modelId="{BD6D49CA-6760-C041-A173-C84DB3B5EA83}" type="pres">
      <dgm:prSet presAssocID="{F4E6132D-48C5-4447-990D-20677752FFB3}" presName="spaceRect" presStyleCnt="0"/>
      <dgm:spPr/>
    </dgm:pt>
    <dgm:pt modelId="{8A86A9B4-532D-4D41-A6D2-DF00BCA7D5FC}" type="pres">
      <dgm:prSet presAssocID="{F4E6132D-48C5-4447-990D-20677752FFB3}" presName="textRect" presStyleLbl="revTx" presStyleIdx="3" presStyleCnt="6" custScaleX="147792">
        <dgm:presLayoutVars>
          <dgm:chMax val="1"/>
          <dgm:chPref val="1"/>
        </dgm:presLayoutVars>
      </dgm:prSet>
      <dgm:spPr/>
    </dgm:pt>
    <dgm:pt modelId="{8AB2B274-A901-7C45-B2E1-5C606CAC2F27}" type="pres">
      <dgm:prSet presAssocID="{7EA46056-94D0-8747-9CC1-0AFA5C1097E1}" presName="sibTrans" presStyleCnt="0"/>
      <dgm:spPr/>
    </dgm:pt>
    <dgm:pt modelId="{754FD4B8-F754-6E45-B0F3-192D99CC4CA2}" type="pres">
      <dgm:prSet presAssocID="{6DF6230D-3D1C-0D49-A7D3-110474CA3894}" presName="compNode" presStyleCnt="0"/>
      <dgm:spPr/>
    </dgm:pt>
    <dgm:pt modelId="{ED0D0EDC-A904-DF40-B3C7-553F2D0D8AC3}" type="pres">
      <dgm:prSet presAssocID="{6DF6230D-3D1C-0D49-A7D3-110474CA3894}" presName="iconBgRect" presStyleLbl="bgShp" presStyleIdx="4" presStyleCnt="6"/>
      <dgm:spPr/>
    </dgm:pt>
    <dgm:pt modelId="{A168EF1F-EC9E-CB47-BA63-C7AF53BEC4EE}" type="pres">
      <dgm:prSet presAssocID="{6DF6230D-3D1C-0D49-A7D3-110474CA3894}" presName="icon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ADA3AA8-2A48-4C46-A43D-4881158236F9}" type="pres">
      <dgm:prSet presAssocID="{6DF6230D-3D1C-0D49-A7D3-110474CA3894}" presName="spaceRect" presStyleCnt="0"/>
      <dgm:spPr/>
    </dgm:pt>
    <dgm:pt modelId="{4387B3EA-E9D6-A84A-94DF-068073FF5966}" type="pres">
      <dgm:prSet presAssocID="{6DF6230D-3D1C-0D49-A7D3-110474CA3894}" presName="textRect" presStyleLbl="revTx" presStyleIdx="4" presStyleCnt="6">
        <dgm:presLayoutVars>
          <dgm:chMax val="1"/>
          <dgm:chPref val="1"/>
        </dgm:presLayoutVars>
      </dgm:prSet>
      <dgm:spPr/>
    </dgm:pt>
    <dgm:pt modelId="{F2C7B001-AD39-8748-A479-A1684ACB6748}" type="pres">
      <dgm:prSet presAssocID="{6F2FC62E-572B-884A-8776-167F9B5644C9}" presName="sibTrans" presStyleCnt="0"/>
      <dgm:spPr/>
    </dgm:pt>
    <dgm:pt modelId="{BDA928E6-0686-E949-BB9B-E532DF1C997A}" type="pres">
      <dgm:prSet presAssocID="{348B0EF8-EFB8-F842-9668-755BA99124D9}" presName="compNode" presStyleCnt="0"/>
      <dgm:spPr/>
    </dgm:pt>
    <dgm:pt modelId="{E3CDE1EB-EA88-1946-BDE0-2A92882BC014}" type="pres">
      <dgm:prSet presAssocID="{348B0EF8-EFB8-F842-9668-755BA99124D9}" presName="iconBgRect" presStyleLbl="bgShp" presStyleIdx="5" presStyleCnt="6"/>
      <dgm:spPr/>
    </dgm:pt>
    <dgm:pt modelId="{3D137EC2-7FFB-AF4A-90D7-063110BB4340}" type="pres">
      <dgm:prSet presAssocID="{348B0EF8-EFB8-F842-9668-755BA99124D9}" presName="iconRect" presStyleLbl="node1" presStyleIdx="5" presStyleCnt="6"/>
      <dgm:spPr>
        <a:ln>
          <a:noFill/>
        </a:ln>
      </dgm:spPr>
    </dgm:pt>
    <dgm:pt modelId="{9920C98F-2A2C-714E-ABA2-475010452358}" type="pres">
      <dgm:prSet presAssocID="{348B0EF8-EFB8-F842-9668-755BA99124D9}" presName="spaceRect" presStyleCnt="0"/>
      <dgm:spPr/>
    </dgm:pt>
    <dgm:pt modelId="{4A3ED05D-7093-D34D-B558-973AE98AFE8E}" type="pres">
      <dgm:prSet presAssocID="{348B0EF8-EFB8-F842-9668-755BA99124D9}" presName="textRect" presStyleLbl="revTx" presStyleIdx="5" presStyleCnt="6" custScaleX="160617">
        <dgm:presLayoutVars>
          <dgm:chMax val="1"/>
          <dgm:chPref val="1"/>
        </dgm:presLayoutVars>
      </dgm:prSet>
      <dgm:spPr/>
    </dgm:pt>
  </dgm:ptLst>
  <dgm:cxnLst>
    <dgm:cxn modelId="{0A349D02-D90B-4E4E-9C18-59679F48161F}" srcId="{E498277D-F41B-4D33-886B-78CA969AF3CC}" destId="{83241DFF-EB42-CC44-B67D-7E42B5B6A4DB}" srcOrd="2" destOrd="0" parTransId="{47AA1B04-4C4E-F843-83FE-5BCDBC39F4BC}" sibTransId="{6F9B579D-4FDA-8B4C-B9AE-3C9257BBFF37}"/>
    <dgm:cxn modelId="{8B412F06-97BD-A84B-ABC4-C9A63B138453}" srcId="{E498277D-F41B-4D33-886B-78CA969AF3CC}" destId="{348B0EF8-EFB8-F842-9668-755BA99124D9}" srcOrd="5" destOrd="0" parTransId="{7A180B90-8BB2-5742-85B5-50CE3B981860}" sibTransId="{79BEF0F7-93FF-D649-8216-10932EF79D4B}"/>
    <dgm:cxn modelId="{CFE1F625-67C9-1F4B-AE7B-7434F4DCA862}" type="presOf" srcId="{F4E6132D-48C5-4447-990D-20677752FFB3}" destId="{8A86A9B4-532D-4D41-A6D2-DF00BCA7D5FC}" srcOrd="0" destOrd="0" presId="urn:microsoft.com/office/officeart/2018/5/layout/IconCircleLabelList"/>
    <dgm:cxn modelId="{55837967-7A52-8A4B-BA70-6AF8732EB895}" srcId="{E498277D-F41B-4D33-886B-78CA969AF3CC}" destId="{F4E6132D-48C5-4447-990D-20677752FFB3}" srcOrd="3" destOrd="0" parTransId="{481F2EB3-0DB5-594C-A5F4-C5297540B515}" sibTransId="{7EA46056-94D0-8747-9CC1-0AFA5C1097E1}"/>
    <dgm:cxn modelId="{C4D4C16E-CE56-4241-8D2F-66F26ECA41A6}" type="presOf" srcId="{E498277D-F41B-4D33-886B-78CA969AF3CC}" destId="{F40FD503-0EFF-43E4-9D91-E0B9266BF745}" srcOrd="0" destOrd="0" presId="urn:microsoft.com/office/officeart/2018/5/layout/IconCircleLabelList"/>
    <dgm:cxn modelId="{656CDD7A-3411-4081-9323-A0ED8526A256}" srcId="{E498277D-F41B-4D33-886B-78CA969AF3CC}" destId="{E1C0D35F-E162-4D26-A8FE-4F89A2B4B681}" srcOrd="0" destOrd="0" parTransId="{D629958F-B498-498B-9B30-C36DB3C73CAB}" sibTransId="{D310998A-4968-43A1-A04B-D4A541B38890}"/>
    <dgm:cxn modelId="{B56D899B-4E3F-4285-84EB-486F25D41269}" srcId="{E498277D-F41B-4D33-886B-78CA969AF3CC}" destId="{A837F7BB-A324-41D8-A78F-F8E9204486C0}" srcOrd="1" destOrd="0" parTransId="{E79F03A9-BFCC-4650-96F9-78084DCFC205}" sibTransId="{8F4F3E31-9298-4AA2-A416-E8C1A9365EFF}"/>
    <dgm:cxn modelId="{F8009A9E-D220-704C-A2BF-2DDF9737FEB3}" type="presOf" srcId="{83241DFF-EB42-CC44-B67D-7E42B5B6A4DB}" destId="{78E5BBEA-2D49-C142-A21A-B5AEBEEF269D}" srcOrd="0" destOrd="0" presId="urn:microsoft.com/office/officeart/2018/5/layout/IconCircleLabelList"/>
    <dgm:cxn modelId="{A58325B4-8CB8-9A46-8923-598928EA4B97}" type="presOf" srcId="{6DF6230D-3D1C-0D49-A7D3-110474CA3894}" destId="{4387B3EA-E9D6-A84A-94DF-068073FF5966}" srcOrd="0" destOrd="0" presId="urn:microsoft.com/office/officeart/2018/5/layout/IconCircleLabelList"/>
    <dgm:cxn modelId="{EC3440C8-EAEF-CE40-B958-03A975A013BD}" srcId="{E498277D-F41B-4D33-886B-78CA969AF3CC}" destId="{6DF6230D-3D1C-0D49-A7D3-110474CA3894}" srcOrd="4" destOrd="0" parTransId="{A12DCEB4-972D-A246-9BF1-25C29A754AB5}" sibTransId="{6F2FC62E-572B-884A-8776-167F9B5644C9}"/>
    <dgm:cxn modelId="{17F8C8F6-A55F-9843-BA30-BE4B4228EA74}" type="presOf" srcId="{348B0EF8-EFB8-F842-9668-755BA99124D9}" destId="{4A3ED05D-7093-D34D-B558-973AE98AFE8E}" srcOrd="0" destOrd="0" presId="urn:microsoft.com/office/officeart/2018/5/layout/IconCircleLabelList"/>
    <dgm:cxn modelId="{94BC1BFD-971A-4234-9B12-62BFCA95DD5D}" type="presOf" srcId="{A837F7BB-A324-41D8-A78F-F8E9204486C0}" destId="{4224CC8B-3524-4FA4-8D07-A97E5600137E}" srcOrd="0" destOrd="0" presId="urn:microsoft.com/office/officeart/2018/5/layout/IconCircleLabelList"/>
    <dgm:cxn modelId="{F70AC1FF-FC6C-47DD-9DC5-75BF8CBEE7CC}" type="presOf" srcId="{E1C0D35F-E162-4D26-A8FE-4F89A2B4B681}" destId="{EB94204B-7152-4187-AEBB-C76454712009}" srcOrd="0" destOrd="0" presId="urn:microsoft.com/office/officeart/2018/5/layout/IconCircleLabelList"/>
    <dgm:cxn modelId="{0466A153-C34D-45BB-AC17-BECEABD2B70D}" type="presParOf" srcId="{F40FD503-0EFF-43E4-9D91-E0B9266BF745}" destId="{F4636292-ADB6-4B15-A5BF-406D32EA26C7}" srcOrd="0" destOrd="0" presId="urn:microsoft.com/office/officeart/2018/5/layout/IconCircleLabelList"/>
    <dgm:cxn modelId="{6C7A1F3E-8648-4887-8DEE-09E55DB01582}" type="presParOf" srcId="{F4636292-ADB6-4B15-A5BF-406D32EA26C7}" destId="{7A4BA33D-BF70-4D41-9715-07A4DCB877F4}" srcOrd="0" destOrd="0" presId="urn:microsoft.com/office/officeart/2018/5/layout/IconCircleLabelList"/>
    <dgm:cxn modelId="{BB5C0393-43CC-489C-B118-592DDB4DE77B}" type="presParOf" srcId="{F4636292-ADB6-4B15-A5BF-406D32EA26C7}" destId="{BD543F08-8786-4FCC-A21C-FD050EACA1AF}" srcOrd="1" destOrd="0" presId="urn:microsoft.com/office/officeart/2018/5/layout/IconCircleLabelList"/>
    <dgm:cxn modelId="{691DFF28-D1AF-4B9D-8756-F281757916D9}" type="presParOf" srcId="{F4636292-ADB6-4B15-A5BF-406D32EA26C7}" destId="{36B59F28-B506-4806-9BF8-55B0C0D99026}" srcOrd="2" destOrd="0" presId="urn:microsoft.com/office/officeart/2018/5/layout/IconCircleLabelList"/>
    <dgm:cxn modelId="{BB09A74D-31AE-4600-AFAF-2A38317A6CEA}" type="presParOf" srcId="{F4636292-ADB6-4B15-A5BF-406D32EA26C7}" destId="{EB94204B-7152-4187-AEBB-C76454712009}" srcOrd="3" destOrd="0" presId="urn:microsoft.com/office/officeart/2018/5/layout/IconCircleLabelList"/>
    <dgm:cxn modelId="{BB2D22A4-C501-441F-8D4A-3217C0C30400}" type="presParOf" srcId="{F40FD503-0EFF-43E4-9D91-E0B9266BF745}" destId="{17DDFCAB-46E7-47DA-86DB-D28D4DE9CFE7}" srcOrd="1" destOrd="0" presId="urn:microsoft.com/office/officeart/2018/5/layout/IconCircleLabelList"/>
    <dgm:cxn modelId="{7A5B08A5-50DF-4C59-B0CC-C3A89F914296}" type="presParOf" srcId="{F40FD503-0EFF-43E4-9D91-E0B9266BF745}" destId="{693AF686-93C8-4D7D-B9A0-08674B1E2BCA}" srcOrd="2" destOrd="0" presId="urn:microsoft.com/office/officeart/2018/5/layout/IconCircleLabelList"/>
    <dgm:cxn modelId="{39AFC364-A93B-4EB7-8E47-A8E4BDC1CE23}" type="presParOf" srcId="{693AF686-93C8-4D7D-B9A0-08674B1E2BCA}" destId="{CF845E02-18A8-47D2-8187-81E3B507D916}" srcOrd="0" destOrd="0" presId="urn:microsoft.com/office/officeart/2018/5/layout/IconCircleLabelList"/>
    <dgm:cxn modelId="{E4CA0E67-1F06-4D5C-B0C8-95CA373165CB}" type="presParOf" srcId="{693AF686-93C8-4D7D-B9A0-08674B1E2BCA}" destId="{6B473A8E-9D68-48B5-B5A7-F408D7F0DDFD}" srcOrd="1" destOrd="0" presId="urn:microsoft.com/office/officeart/2018/5/layout/IconCircleLabelList"/>
    <dgm:cxn modelId="{C7FF73A6-094F-4720-B8C6-E1C4D17663B1}" type="presParOf" srcId="{693AF686-93C8-4D7D-B9A0-08674B1E2BCA}" destId="{FF8846B7-0482-4769-99AB-50F55E6190A4}" srcOrd="2" destOrd="0" presId="urn:microsoft.com/office/officeart/2018/5/layout/IconCircleLabelList"/>
    <dgm:cxn modelId="{74E2F525-8285-4197-998D-EE2A91B2B422}" type="presParOf" srcId="{693AF686-93C8-4D7D-B9A0-08674B1E2BCA}" destId="{4224CC8B-3524-4FA4-8D07-A97E5600137E}" srcOrd="3" destOrd="0" presId="urn:microsoft.com/office/officeart/2018/5/layout/IconCircleLabelList"/>
    <dgm:cxn modelId="{F9A06FD8-89B9-BC43-BEF1-A8D7E7DB8568}" type="presParOf" srcId="{F40FD503-0EFF-43E4-9D91-E0B9266BF745}" destId="{0C77A5F8-6B41-C94A-9507-66DE351F9533}" srcOrd="3" destOrd="0" presId="urn:microsoft.com/office/officeart/2018/5/layout/IconCircleLabelList"/>
    <dgm:cxn modelId="{D936C815-48FB-8B43-9EC8-8A1D763E0263}" type="presParOf" srcId="{F40FD503-0EFF-43E4-9D91-E0B9266BF745}" destId="{19B563F1-9678-8547-89B4-6838C1658C51}" srcOrd="4" destOrd="0" presId="urn:microsoft.com/office/officeart/2018/5/layout/IconCircleLabelList"/>
    <dgm:cxn modelId="{36DA5606-E7B4-274B-871A-B1B94F5D6D03}" type="presParOf" srcId="{19B563F1-9678-8547-89B4-6838C1658C51}" destId="{B975727C-2830-1A46-B805-02744852ADCA}" srcOrd="0" destOrd="0" presId="urn:microsoft.com/office/officeart/2018/5/layout/IconCircleLabelList"/>
    <dgm:cxn modelId="{7BE8F48B-251D-D147-B2B1-59CC046EF8DF}" type="presParOf" srcId="{19B563F1-9678-8547-89B4-6838C1658C51}" destId="{00E05568-B774-054D-8419-192844858277}" srcOrd="1" destOrd="0" presId="urn:microsoft.com/office/officeart/2018/5/layout/IconCircleLabelList"/>
    <dgm:cxn modelId="{AA676D1E-69A3-D140-B4CF-982A779AAA81}" type="presParOf" srcId="{19B563F1-9678-8547-89B4-6838C1658C51}" destId="{4F450250-0DC9-EB4B-A1DE-269041933C3D}" srcOrd="2" destOrd="0" presId="urn:microsoft.com/office/officeart/2018/5/layout/IconCircleLabelList"/>
    <dgm:cxn modelId="{EB3EDF9F-C0DA-ED4E-A814-AE0FD5570D3F}" type="presParOf" srcId="{19B563F1-9678-8547-89B4-6838C1658C51}" destId="{78E5BBEA-2D49-C142-A21A-B5AEBEEF269D}" srcOrd="3" destOrd="0" presId="urn:microsoft.com/office/officeart/2018/5/layout/IconCircleLabelList"/>
    <dgm:cxn modelId="{96CD4371-11E1-DE44-94F9-9FAA93B3C9CE}" type="presParOf" srcId="{F40FD503-0EFF-43E4-9D91-E0B9266BF745}" destId="{AE9FFAB4-9076-7F48-9BE7-3919BBB40276}" srcOrd="5" destOrd="0" presId="urn:microsoft.com/office/officeart/2018/5/layout/IconCircleLabelList"/>
    <dgm:cxn modelId="{4595AD1B-2FE6-894A-82FF-4CBD13029820}" type="presParOf" srcId="{F40FD503-0EFF-43E4-9D91-E0B9266BF745}" destId="{7579C894-00FF-614B-85CB-914E266D53E5}" srcOrd="6" destOrd="0" presId="urn:microsoft.com/office/officeart/2018/5/layout/IconCircleLabelList"/>
    <dgm:cxn modelId="{390EBBD3-6D90-8749-BBA8-079733CE0DE9}" type="presParOf" srcId="{7579C894-00FF-614B-85CB-914E266D53E5}" destId="{E47BC14B-F893-1E42-A869-729B06CE7823}" srcOrd="0" destOrd="0" presId="urn:microsoft.com/office/officeart/2018/5/layout/IconCircleLabelList"/>
    <dgm:cxn modelId="{6F4F7F45-5324-7F46-9D09-AC889885AEF3}" type="presParOf" srcId="{7579C894-00FF-614B-85CB-914E266D53E5}" destId="{157B359F-96C8-A345-9A97-03E305534738}" srcOrd="1" destOrd="0" presId="urn:microsoft.com/office/officeart/2018/5/layout/IconCircleLabelList"/>
    <dgm:cxn modelId="{BD85B21B-9201-F54D-B096-23D3802FA9AB}" type="presParOf" srcId="{7579C894-00FF-614B-85CB-914E266D53E5}" destId="{BD6D49CA-6760-C041-A173-C84DB3B5EA83}" srcOrd="2" destOrd="0" presId="urn:microsoft.com/office/officeart/2018/5/layout/IconCircleLabelList"/>
    <dgm:cxn modelId="{FE9F2A38-B671-3540-A50C-997573FE01AA}" type="presParOf" srcId="{7579C894-00FF-614B-85CB-914E266D53E5}" destId="{8A86A9B4-532D-4D41-A6D2-DF00BCA7D5FC}" srcOrd="3" destOrd="0" presId="urn:microsoft.com/office/officeart/2018/5/layout/IconCircleLabelList"/>
    <dgm:cxn modelId="{590464EC-6C34-B840-82C2-81A38B83809B}" type="presParOf" srcId="{F40FD503-0EFF-43E4-9D91-E0B9266BF745}" destId="{8AB2B274-A901-7C45-B2E1-5C606CAC2F27}" srcOrd="7" destOrd="0" presId="urn:microsoft.com/office/officeart/2018/5/layout/IconCircleLabelList"/>
    <dgm:cxn modelId="{28029929-9CF3-574C-9868-ADC3ED07A0D2}" type="presParOf" srcId="{F40FD503-0EFF-43E4-9D91-E0B9266BF745}" destId="{754FD4B8-F754-6E45-B0F3-192D99CC4CA2}" srcOrd="8" destOrd="0" presId="urn:microsoft.com/office/officeart/2018/5/layout/IconCircleLabelList"/>
    <dgm:cxn modelId="{4EB498F9-4F43-7141-A032-B1E86238EF93}" type="presParOf" srcId="{754FD4B8-F754-6E45-B0F3-192D99CC4CA2}" destId="{ED0D0EDC-A904-DF40-B3C7-553F2D0D8AC3}" srcOrd="0" destOrd="0" presId="urn:microsoft.com/office/officeart/2018/5/layout/IconCircleLabelList"/>
    <dgm:cxn modelId="{884A9EC0-42F6-7C42-947F-45D8E313AD67}" type="presParOf" srcId="{754FD4B8-F754-6E45-B0F3-192D99CC4CA2}" destId="{A168EF1F-EC9E-CB47-BA63-C7AF53BEC4EE}" srcOrd="1" destOrd="0" presId="urn:microsoft.com/office/officeart/2018/5/layout/IconCircleLabelList"/>
    <dgm:cxn modelId="{1977A65A-1E0F-174A-9004-83D8ED51B05B}" type="presParOf" srcId="{754FD4B8-F754-6E45-B0F3-192D99CC4CA2}" destId="{5ADA3AA8-2A48-4C46-A43D-4881158236F9}" srcOrd="2" destOrd="0" presId="urn:microsoft.com/office/officeart/2018/5/layout/IconCircleLabelList"/>
    <dgm:cxn modelId="{508DC87B-BE96-3C4D-8C05-8729AE165E25}" type="presParOf" srcId="{754FD4B8-F754-6E45-B0F3-192D99CC4CA2}" destId="{4387B3EA-E9D6-A84A-94DF-068073FF5966}" srcOrd="3" destOrd="0" presId="urn:microsoft.com/office/officeart/2018/5/layout/IconCircleLabelList"/>
    <dgm:cxn modelId="{5F38D907-5FB6-A24E-8D2A-E1B1FFD28F35}" type="presParOf" srcId="{F40FD503-0EFF-43E4-9D91-E0B9266BF745}" destId="{F2C7B001-AD39-8748-A479-A1684ACB6748}" srcOrd="9" destOrd="0" presId="urn:microsoft.com/office/officeart/2018/5/layout/IconCircleLabelList"/>
    <dgm:cxn modelId="{D2F14432-844C-3940-A143-92B111105766}" type="presParOf" srcId="{F40FD503-0EFF-43E4-9D91-E0B9266BF745}" destId="{BDA928E6-0686-E949-BB9B-E532DF1C997A}" srcOrd="10" destOrd="0" presId="urn:microsoft.com/office/officeart/2018/5/layout/IconCircleLabelList"/>
    <dgm:cxn modelId="{D292922C-9C21-5D40-A92A-DEFA9E474F76}" type="presParOf" srcId="{BDA928E6-0686-E949-BB9B-E532DF1C997A}" destId="{E3CDE1EB-EA88-1946-BDE0-2A92882BC014}" srcOrd="0" destOrd="0" presId="urn:microsoft.com/office/officeart/2018/5/layout/IconCircleLabelList"/>
    <dgm:cxn modelId="{18408946-6E6C-4446-9A68-7743319471C6}" type="presParOf" srcId="{BDA928E6-0686-E949-BB9B-E532DF1C997A}" destId="{3D137EC2-7FFB-AF4A-90D7-063110BB4340}" srcOrd="1" destOrd="0" presId="urn:microsoft.com/office/officeart/2018/5/layout/IconCircleLabelList"/>
    <dgm:cxn modelId="{1EE9A839-AD9C-1443-A80F-D91E5CB46BE0}" type="presParOf" srcId="{BDA928E6-0686-E949-BB9B-E532DF1C997A}" destId="{9920C98F-2A2C-714E-ABA2-475010452358}" srcOrd="2" destOrd="0" presId="urn:microsoft.com/office/officeart/2018/5/layout/IconCircleLabelList"/>
    <dgm:cxn modelId="{1612EFA5-F54B-9841-9279-1013AC335C6F}" type="presParOf" srcId="{BDA928E6-0686-E949-BB9B-E532DF1C997A}" destId="{4A3ED05D-7093-D34D-B558-973AE98AFE8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BA33D-BF70-4D41-9715-07A4DCB877F4}">
      <dsp:nvSpPr>
        <dsp:cNvPr id="0" name=""/>
        <dsp:cNvSpPr/>
      </dsp:nvSpPr>
      <dsp:spPr>
        <a:xfrm>
          <a:off x="219614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43F08-8786-4FCC-A21C-FD050EACA1AF}">
      <dsp:nvSpPr>
        <dsp:cNvPr id="0" name=""/>
        <dsp:cNvSpPr/>
      </dsp:nvSpPr>
      <dsp:spPr>
        <a:xfrm>
          <a:off x="365636" y="193391"/>
          <a:ext cx="393134" cy="3931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94204B-7152-4187-AEBB-C76454712009}">
      <dsp:nvSpPr>
        <dsp:cNvPr id="0" name=""/>
        <dsp:cNvSpPr/>
      </dsp:nvSpPr>
      <dsp:spPr>
        <a:xfrm>
          <a:off x="582" y="945963"/>
          <a:ext cx="1123242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Annual December Quantum Storytelling Conference – </a:t>
          </a:r>
        </a:p>
      </dsp:txBody>
      <dsp:txXfrm>
        <a:off x="582" y="945963"/>
        <a:ext cx="1123242" cy="449296"/>
      </dsp:txXfrm>
    </dsp:sp>
    <dsp:sp modelId="{CF845E02-18A8-47D2-8187-81E3B507D916}">
      <dsp:nvSpPr>
        <dsp:cNvPr id="0" name=""/>
        <dsp:cNvSpPr/>
      </dsp:nvSpPr>
      <dsp:spPr>
        <a:xfrm>
          <a:off x="1539424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473A8E-9D68-48B5-B5A7-F408D7F0DDFD}">
      <dsp:nvSpPr>
        <dsp:cNvPr id="0" name=""/>
        <dsp:cNvSpPr/>
      </dsp:nvSpPr>
      <dsp:spPr>
        <a:xfrm>
          <a:off x="1685445" y="193391"/>
          <a:ext cx="393134" cy="3931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4CC8B-3524-4FA4-8D07-A97E5600137E}">
      <dsp:nvSpPr>
        <dsp:cNvPr id="0" name=""/>
        <dsp:cNvSpPr/>
      </dsp:nvSpPr>
      <dsp:spPr>
        <a:xfrm>
          <a:off x="1320392" y="945963"/>
          <a:ext cx="1123242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Quantum-Storytelling.com</a:t>
          </a:r>
        </a:p>
      </dsp:txBody>
      <dsp:txXfrm>
        <a:off x="1320392" y="945963"/>
        <a:ext cx="1123242" cy="449296"/>
      </dsp:txXfrm>
    </dsp:sp>
    <dsp:sp modelId="{B975727C-2830-1A46-B805-02744852ADCA}">
      <dsp:nvSpPr>
        <dsp:cNvPr id="0" name=""/>
        <dsp:cNvSpPr/>
      </dsp:nvSpPr>
      <dsp:spPr>
        <a:xfrm>
          <a:off x="3113058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05568-B774-054D-8419-192844858277}">
      <dsp:nvSpPr>
        <dsp:cNvPr id="0" name=""/>
        <dsp:cNvSpPr/>
      </dsp:nvSpPr>
      <dsp:spPr>
        <a:xfrm>
          <a:off x="3259080" y="193391"/>
          <a:ext cx="393134" cy="3931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5BBEA-2D49-C142-A21A-B5AEBEEF269D}">
      <dsp:nvSpPr>
        <dsp:cNvPr id="0" name=""/>
        <dsp:cNvSpPr/>
      </dsp:nvSpPr>
      <dsp:spPr>
        <a:xfrm>
          <a:off x="2640201" y="945963"/>
          <a:ext cx="1630891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Antenarrative.com</a:t>
          </a:r>
        </a:p>
      </dsp:txBody>
      <dsp:txXfrm>
        <a:off x="2640201" y="945963"/>
        <a:ext cx="1630891" cy="449296"/>
      </dsp:txXfrm>
    </dsp:sp>
    <dsp:sp modelId="{E47BC14B-F893-1E42-A869-729B06CE7823}">
      <dsp:nvSpPr>
        <dsp:cNvPr id="0" name=""/>
        <dsp:cNvSpPr/>
      </dsp:nvSpPr>
      <dsp:spPr>
        <a:xfrm>
          <a:off x="4955102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7B359F-96C8-A345-9A97-03E305534738}">
      <dsp:nvSpPr>
        <dsp:cNvPr id="0" name=""/>
        <dsp:cNvSpPr/>
      </dsp:nvSpPr>
      <dsp:spPr>
        <a:xfrm>
          <a:off x="5101124" y="193391"/>
          <a:ext cx="393134" cy="3931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6A9B4-532D-4D41-A6D2-DF00BCA7D5FC}">
      <dsp:nvSpPr>
        <dsp:cNvPr id="0" name=""/>
        <dsp:cNvSpPr/>
      </dsp:nvSpPr>
      <dsp:spPr>
        <a:xfrm>
          <a:off x="4467660" y="945963"/>
          <a:ext cx="1660062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TrueSTORYTELLING.org</a:t>
          </a:r>
        </a:p>
      </dsp:txBody>
      <dsp:txXfrm>
        <a:off x="4467660" y="945963"/>
        <a:ext cx="1660062" cy="449296"/>
      </dsp:txXfrm>
    </dsp:sp>
    <dsp:sp modelId="{ED0D0EDC-A904-DF40-B3C7-553F2D0D8AC3}">
      <dsp:nvSpPr>
        <dsp:cNvPr id="0" name=""/>
        <dsp:cNvSpPr/>
      </dsp:nvSpPr>
      <dsp:spPr>
        <a:xfrm>
          <a:off x="6543322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8EF1F-EC9E-CB47-BA63-C7AF53BEC4EE}">
      <dsp:nvSpPr>
        <dsp:cNvPr id="0" name=""/>
        <dsp:cNvSpPr/>
      </dsp:nvSpPr>
      <dsp:spPr>
        <a:xfrm>
          <a:off x="6689343" y="193391"/>
          <a:ext cx="393134" cy="3931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7B3EA-E9D6-A84A-94DF-068073FF5966}">
      <dsp:nvSpPr>
        <dsp:cNvPr id="0" name=""/>
        <dsp:cNvSpPr/>
      </dsp:nvSpPr>
      <dsp:spPr>
        <a:xfrm>
          <a:off x="6324290" y="945963"/>
          <a:ext cx="1123242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Tellsittrue.com</a:t>
          </a:r>
        </a:p>
      </dsp:txBody>
      <dsp:txXfrm>
        <a:off x="6324290" y="945963"/>
        <a:ext cx="1123242" cy="449296"/>
      </dsp:txXfrm>
    </dsp:sp>
    <dsp:sp modelId="{E3CDE1EB-EA88-1946-BDE0-2A92882BC014}">
      <dsp:nvSpPr>
        <dsp:cNvPr id="0" name=""/>
        <dsp:cNvSpPr/>
      </dsp:nvSpPr>
      <dsp:spPr>
        <a:xfrm>
          <a:off x="8203569" y="47370"/>
          <a:ext cx="685177" cy="68517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37EC2-7FFB-AF4A-90D7-063110BB4340}">
      <dsp:nvSpPr>
        <dsp:cNvPr id="0" name=""/>
        <dsp:cNvSpPr/>
      </dsp:nvSpPr>
      <dsp:spPr>
        <a:xfrm>
          <a:off x="8349591" y="193391"/>
          <a:ext cx="393134" cy="3931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ED05D-7093-D34D-B558-973AE98AFE8E}">
      <dsp:nvSpPr>
        <dsp:cNvPr id="0" name=""/>
        <dsp:cNvSpPr/>
      </dsp:nvSpPr>
      <dsp:spPr>
        <a:xfrm>
          <a:off x="7644099" y="945963"/>
          <a:ext cx="1804117" cy="449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davidboje@gmail.com</a:t>
          </a:r>
        </a:p>
      </dsp:txBody>
      <dsp:txXfrm>
        <a:off x="7644099" y="945963"/>
        <a:ext cx="1804117" cy="449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7.jpe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67779-C44F-05D6-DA3E-23F51A3A4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1843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The January 6 Attack was an Insurrection">
            <a:extLst>
              <a:ext uri="{FF2B5EF4-FFF2-40B4-BE49-F238E27FC236}">
                <a16:creationId xmlns:a16="http://schemas.microsoft.com/office/drawing/2014/main" id="{C4345EFB-3A11-2D53-AF59-F7ED072C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715C7-342A-53DB-79A0-560F4EA29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9382" y="180109"/>
            <a:ext cx="12288982" cy="6331527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FFFF"/>
                </a:solidFill>
              </a:rPr>
              <a:t>What’s True About Jan 6th?</a:t>
            </a:r>
            <a:br>
              <a:rPr lang="en-US" sz="7200" dirty="0">
                <a:solidFill>
                  <a:srgbClr val="FFFFFF"/>
                </a:solidFill>
              </a:rPr>
            </a:br>
            <a:br>
              <a:rPr lang="en-US" sz="7200" dirty="0">
                <a:solidFill>
                  <a:srgbClr val="FFFFFF"/>
                </a:solidFill>
              </a:rPr>
            </a:br>
            <a:br>
              <a:rPr lang="en-US" sz="7200" dirty="0">
                <a:solidFill>
                  <a:srgbClr val="FFFFFF"/>
                </a:solidFill>
              </a:rPr>
            </a:br>
            <a:br>
              <a:rPr lang="en-US" sz="7200" dirty="0">
                <a:solidFill>
                  <a:srgbClr val="FFFFFF"/>
                </a:solidFill>
              </a:rPr>
            </a:b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Professor David Michael Boje</a:t>
            </a:r>
          </a:p>
        </p:txBody>
      </p:sp>
    </p:spTree>
    <p:extLst>
      <p:ext uri="{BB962C8B-B14F-4D97-AF65-F5344CB8AC3E}">
        <p14:creationId xmlns:p14="http://schemas.microsoft.com/office/powerpoint/2010/main" val="2537796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acial resentment fueled Jan. 6 rebellion and opposition to House probe,  scholars find - Berkeley News">
            <a:extLst>
              <a:ext uri="{FF2B5EF4-FFF2-40B4-BE49-F238E27FC236}">
                <a16:creationId xmlns:a16="http://schemas.microsoft.com/office/drawing/2014/main" id="{B3E71497-C7D0-24FD-4F9E-CBF1FD77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035D2-06D3-56DA-D9DA-4C073020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8575964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Rebellion </a:t>
            </a:r>
          </a:p>
        </p:txBody>
      </p:sp>
    </p:spTree>
    <p:extLst>
      <p:ext uri="{BB962C8B-B14F-4D97-AF65-F5344CB8AC3E}">
        <p14:creationId xmlns:p14="http://schemas.microsoft.com/office/powerpoint/2010/main" val="3126063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6D5F3-1F3E-E587-A8CF-FD7DC722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On the Essence of Truth – Martin Heidegger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F252-E83D-3A3A-5594-40A6611C2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Not truth of practical experience</a:t>
            </a:r>
          </a:p>
          <a:p>
            <a:pPr marL="514350" indent="-514350">
              <a:buAutoNum type="arabicPeriod"/>
            </a:pPr>
            <a:r>
              <a:rPr lang="en-US" dirty="0"/>
              <a:t>Not </a:t>
            </a:r>
            <a:r>
              <a:rPr lang="en-US" dirty="0" err="1"/>
              <a:t>turth</a:t>
            </a:r>
            <a:r>
              <a:rPr lang="en-US" dirty="0"/>
              <a:t> of economic calculation</a:t>
            </a:r>
          </a:p>
          <a:p>
            <a:pPr marL="514350" indent="-514350">
              <a:buAutoNum type="arabicPeriod"/>
            </a:pPr>
            <a:r>
              <a:rPr lang="en-US" dirty="0"/>
              <a:t>Not truth of technical consideration</a:t>
            </a:r>
          </a:p>
          <a:p>
            <a:pPr marL="514350" indent="-514350">
              <a:buAutoNum type="arabicPeriod"/>
            </a:pPr>
            <a:r>
              <a:rPr lang="en-US" dirty="0"/>
              <a:t>Not truth of political sagacity</a:t>
            </a:r>
          </a:p>
          <a:p>
            <a:pPr marL="514350" indent="-514350">
              <a:buAutoNum type="arabicPeriod"/>
            </a:pPr>
            <a:r>
              <a:rPr lang="en-US" dirty="0"/>
              <a:t>Not truth of thoughtful reflection</a:t>
            </a:r>
          </a:p>
          <a:p>
            <a:pPr marL="514350" indent="-514350">
              <a:buAutoNum type="arabicPeriod"/>
            </a:pPr>
            <a:r>
              <a:rPr lang="en-US" dirty="0"/>
              <a:t>Not Truth of cultic belief</a:t>
            </a:r>
          </a:p>
          <a:p>
            <a:pPr marL="0" indent="0">
              <a:buNone/>
            </a:pPr>
            <a:r>
              <a:rPr lang="en-US" b="1" dirty="0"/>
              <a:t>The Question: What is the essence of truth?</a:t>
            </a:r>
          </a:p>
        </p:txBody>
      </p:sp>
    </p:spTree>
    <p:extLst>
      <p:ext uri="{BB962C8B-B14F-4D97-AF65-F5344CB8AC3E}">
        <p14:creationId xmlns:p14="http://schemas.microsoft.com/office/powerpoint/2010/main" val="339297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ird MAGA Rally Planned In D.C. On January 6">
            <a:extLst>
              <a:ext uri="{FF2B5EF4-FFF2-40B4-BE49-F238E27FC236}">
                <a16:creationId xmlns:a16="http://schemas.microsoft.com/office/drawing/2014/main" id="{3C4A30C0-7F15-D692-5EE5-FD90FA33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0" b="541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1B5497-5A74-00C6-3617-4950C6E2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36" y="2376197"/>
            <a:ext cx="5652655" cy="1052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MAGA</a:t>
            </a:r>
          </a:p>
        </p:txBody>
      </p:sp>
    </p:spTree>
    <p:extLst>
      <p:ext uri="{BB962C8B-B14F-4D97-AF65-F5344CB8AC3E}">
        <p14:creationId xmlns:p14="http://schemas.microsoft.com/office/powerpoint/2010/main" val="663187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C4FD8-FE9C-0459-44DC-82ADE3F56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Where do we stand today at Enthinkment Circle on the Essence of Truth?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urple circle with white border and purple circles with white text&#10;&#10;Description automatically generated">
            <a:extLst>
              <a:ext uri="{FF2B5EF4-FFF2-40B4-BE49-F238E27FC236}">
                <a16:creationId xmlns:a16="http://schemas.microsoft.com/office/drawing/2014/main" id="{4B4448A6-3262-9B36-147A-B479A7EA6C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" r="1" b="5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046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apitol Riots Jan. 6, 2021: Photos of Violent Riots at U.S. Capitol">
            <a:extLst>
              <a:ext uri="{FF2B5EF4-FFF2-40B4-BE49-F238E27FC236}">
                <a16:creationId xmlns:a16="http://schemas.microsoft.com/office/drawing/2014/main" id="{F58AC405-FBBB-3417-BA88-E04C2FC5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0A8F12-7C7B-361E-889A-C63EA9EB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>
                <a:solidFill>
                  <a:srgbClr val="FFFFFF"/>
                </a:solidFill>
              </a:rPr>
              <a:t>Is Truth Correspondence (</a:t>
            </a:r>
            <a:r>
              <a:rPr lang="en-US" sz="5100" i="1">
                <a:solidFill>
                  <a:srgbClr val="FFFFFF"/>
                </a:solidFill>
              </a:rPr>
              <a:t>Angeleichung</a:t>
            </a:r>
            <a:r>
              <a:rPr lang="en-US" sz="5100">
                <a:solidFill>
                  <a:srgbClr val="FFFFFF"/>
                </a:solidFill>
              </a:rPr>
              <a:t>)?</a:t>
            </a:r>
            <a:br>
              <a:rPr lang="en-US" sz="5100">
                <a:solidFill>
                  <a:srgbClr val="FFFFFF"/>
                </a:solidFill>
              </a:rPr>
            </a:br>
            <a:r>
              <a:rPr lang="en-US" sz="5100">
                <a:solidFill>
                  <a:srgbClr val="FFFFFF"/>
                </a:solidFill>
              </a:rPr>
              <a:t>In Accord with Matter [or] Knowledge?</a:t>
            </a:r>
          </a:p>
        </p:txBody>
      </p:sp>
    </p:spTree>
    <p:extLst>
      <p:ext uri="{BB962C8B-B14F-4D97-AF65-F5344CB8AC3E}">
        <p14:creationId xmlns:p14="http://schemas.microsoft.com/office/powerpoint/2010/main" val="329473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C58A85-C19E-5326-BEAC-990A11B06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Divine Right to Lead Bestowed by God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D249B-CA1D-5505-6EAC-D3D58811C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Intellectus Divinus --&gt; Intellectus Humanus  by Divine Plan of Creation guarantees Veritas</a:t>
            </a:r>
          </a:p>
          <a:p>
            <a:r>
              <a:rPr lang="en-US" dirty="0"/>
              <a:t>Accord agreement of world order of creation, taken as proposition of logical (logos) truth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Question: Is Divinus Correspondence &amp; Correctness having lack of success in USA?</a:t>
            </a:r>
          </a:p>
          <a:p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“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Google Sans"/>
              </a:rPr>
              <a:t>Veritas </a:t>
            </a:r>
            <a:r>
              <a:rPr lang="en-US" b="0" i="0" u="none" strike="noStrike" dirty="0" err="1">
                <a:solidFill>
                  <a:srgbClr val="FF0000"/>
                </a:solidFill>
                <a:effectLst/>
                <a:latin typeface="Google Sans"/>
              </a:rPr>
              <a:t>est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rgbClr val="FF0000"/>
                </a:solidFill>
                <a:effectLst/>
                <a:latin typeface="Google Sans"/>
              </a:rPr>
              <a:t>adaequatio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Google Sans"/>
              </a:rPr>
              <a:t> </a:t>
            </a:r>
            <a:r>
              <a:rPr lang="en-US" b="0" i="0" u="none" strike="noStrike" dirty="0" err="1">
                <a:solidFill>
                  <a:srgbClr val="FF0000"/>
                </a:solidFill>
                <a:effectLst/>
                <a:latin typeface="Google Sans"/>
              </a:rPr>
              <a:t>intellectus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Google Sans"/>
              </a:rPr>
              <a:t> et rei” is a Latin phrase that translates 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to "</a:t>
            </a:r>
            <a:r>
              <a:rPr lang="en-US" dirty="0"/>
              <a:t>Truth is the adequation of things and intellect</a:t>
            </a:r>
            <a:r>
              <a:rPr lang="en-US" b="0" i="0" u="none" strike="noStrike" dirty="0">
                <a:solidFill>
                  <a:srgbClr val="EEF0FF"/>
                </a:solidFill>
                <a:effectLst/>
                <a:latin typeface="Google Sans"/>
              </a:rPr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5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8" name="Rectangle 922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 Seattle photographer's firsthand account of the Jan. 6 chaos | Cascade PBS">
            <a:extLst>
              <a:ext uri="{FF2B5EF4-FFF2-40B4-BE49-F238E27FC236}">
                <a16:creationId xmlns:a16="http://schemas.microsoft.com/office/drawing/2014/main" id="{3A42F79B-1AF0-13BB-25D7-CC4645725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D663D-383A-B717-472B-0000404CD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Freedom is the F-Word</a:t>
            </a:r>
          </a:p>
        </p:txBody>
      </p:sp>
    </p:spTree>
    <p:extLst>
      <p:ext uri="{BB962C8B-B14F-4D97-AF65-F5344CB8AC3E}">
        <p14:creationId xmlns:p14="http://schemas.microsoft.com/office/powerpoint/2010/main" val="2849973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7C965-D2BA-C06F-F4EB-325D9673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Is there (Presidential) Comportment of Leadership, Conforming to ‘pregiven’ fulfillment of ‘essence of truth’?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B0468-5B4E-6589-1510-67A06E437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Supreme Court opened up the open region as ‘Essence of Freedom” of presidential leadership, an “openness of comportment” must be assessed by District Court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Is this Human Caprice?</a:t>
            </a:r>
          </a:p>
          <a:p>
            <a:pPr marL="0" indent="0">
              <a:buNone/>
            </a:pPr>
            <a:r>
              <a:rPr lang="en-US" sz="1700" dirty="0"/>
              <a:t>Is it Sound or Unsound Judgment?</a:t>
            </a:r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Deceit, dissimulation, lies &amp; deception, illusion and semblance of all kinds of Untruth (Heidegger Section 3). </a:t>
            </a:r>
          </a:p>
        </p:txBody>
      </p:sp>
      <p:pic>
        <p:nvPicPr>
          <p:cNvPr id="4" name="Picture 2" descr="Dissent From Supreme Court's Liberals Laments Expansion of Presidential  Power - The New York Times">
            <a:extLst>
              <a:ext uri="{FF2B5EF4-FFF2-40B4-BE49-F238E27FC236}">
                <a16:creationId xmlns:a16="http://schemas.microsoft.com/office/drawing/2014/main" id="{21F8E5A3-F1B6-5F5F-5895-0E2C09150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r="20294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6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Dissent From Supreme Court's Liberals Laments Expansion of Presidential  Power - The New York Times">
            <a:extLst>
              <a:ext uri="{FF2B5EF4-FFF2-40B4-BE49-F238E27FC236}">
                <a16:creationId xmlns:a16="http://schemas.microsoft.com/office/drawing/2014/main" id="{1D6914AC-F55D-7004-4947-5DFF90A7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1" b="4689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1BFC6-355C-68C0-F1DD-3BF5EC47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Supreme Court Ruling – Presidential Immunity</a:t>
            </a:r>
          </a:p>
        </p:txBody>
      </p:sp>
    </p:spTree>
    <p:extLst>
      <p:ext uri="{BB962C8B-B14F-4D97-AF65-F5344CB8AC3E}">
        <p14:creationId xmlns:p14="http://schemas.microsoft.com/office/powerpoint/2010/main" val="1312891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January 6 Hearing Day 8: 187 Minutes of Trump's Inaction - Center for  American Progress">
            <a:extLst>
              <a:ext uri="{FF2B5EF4-FFF2-40B4-BE49-F238E27FC236}">
                <a16:creationId xmlns:a16="http://schemas.microsoft.com/office/drawing/2014/main" id="{2FED03EC-F20E-8091-F894-DFB9F9EAB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133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732D1-71C4-D738-6458-0427A9A2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The Essence of Freedom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9E0A7-5912-72F5-8B36-172B044D9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Is Enthinkment Circle prepared for a transformation of thinking.</a:t>
            </a:r>
          </a:p>
          <a:p>
            <a:pPr marL="0" indent="0">
              <a:buNone/>
            </a:pPr>
            <a:r>
              <a:rPr lang="en-US" sz="1400" dirty="0"/>
              <a:t>Correctness between Truth and Freedom and experience of the Concealed Truth </a:t>
            </a:r>
          </a:p>
          <a:p>
            <a:pPr marL="0" indent="0">
              <a:buNone/>
            </a:pPr>
            <a:r>
              <a:rPr lang="en-US" sz="1400" dirty="0"/>
              <a:t>Essential Ground of [Da-Sein=Man] (section 4) reappears in the Domain of Truth, as inner possibility of correctness of more Original essential truth</a:t>
            </a:r>
          </a:p>
          <a:p>
            <a:pPr marL="0" indent="0">
              <a:buNone/>
            </a:pPr>
            <a:r>
              <a:rPr lang="en-US" sz="1400" dirty="0"/>
              <a:t>Freedom opened-up into an open region</a:t>
            </a:r>
          </a:p>
          <a:p>
            <a:pPr marL="0" indent="0">
              <a:buNone/>
            </a:pPr>
            <a:r>
              <a:rPr lang="en-US" sz="1400" dirty="0"/>
              <a:t>187 minutes  </a:t>
            </a:r>
            <a:r>
              <a:rPr lang="en-US" sz="1400" dirty="0" err="1"/>
              <a:t>Turmp</a:t>
            </a:r>
            <a:r>
              <a:rPr lang="en-US" sz="1400" dirty="0"/>
              <a:t> letting the insurrection be (ek-</a:t>
            </a:r>
            <a:r>
              <a:rPr lang="en-US" sz="1400" dirty="0" err="1"/>
              <a:t>sistent</a:t>
            </a:r>
            <a:r>
              <a:rPr lang="en-US" sz="1400" dirty="0"/>
              <a:t>), as it was planned.</a:t>
            </a:r>
          </a:p>
          <a:p>
            <a:pPr marL="0" indent="0">
              <a:buNone/>
            </a:pPr>
            <a:r>
              <a:rPr lang="en-US" sz="1400" dirty="0"/>
              <a:t>To let be (Ta Alethea) is </a:t>
            </a:r>
            <a:r>
              <a:rPr lang="en-US" sz="1400" dirty="0" err="1"/>
              <a:t>unconceals</a:t>
            </a:r>
            <a:r>
              <a:rPr lang="en-US" sz="1400" dirty="0"/>
              <a:t> as unconcealment </a:t>
            </a:r>
          </a:p>
          <a:p>
            <a:pPr marL="0" indent="0">
              <a:buNone/>
            </a:pPr>
            <a:r>
              <a:rPr lang="en-US" sz="1400" dirty="0"/>
              <a:t>Sein0Being (there-Being), Da-There</a:t>
            </a:r>
          </a:p>
        </p:txBody>
      </p:sp>
    </p:spTree>
    <p:extLst>
      <p:ext uri="{BB962C8B-B14F-4D97-AF65-F5344CB8AC3E}">
        <p14:creationId xmlns:p14="http://schemas.microsoft.com/office/powerpoint/2010/main" val="4142652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pitol riots timeline: What happened on 6 January 2021?">
            <a:extLst>
              <a:ext uri="{FF2B5EF4-FFF2-40B4-BE49-F238E27FC236}">
                <a16:creationId xmlns:a16="http://schemas.microsoft.com/office/drawing/2014/main" id="{65544AB3-A885-86EF-9167-EE646FD7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CCA50-9A88-BF09-8317-9A8C9FE3C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Jan 6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There-Being (DaSein)</a:t>
            </a:r>
          </a:p>
        </p:txBody>
      </p:sp>
    </p:spTree>
    <p:extLst>
      <p:ext uri="{BB962C8B-B14F-4D97-AF65-F5344CB8AC3E}">
        <p14:creationId xmlns:p14="http://schemas.microsoft.com/office/powerpoint/2010/main" val="3225907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Freeform: Shape 14342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 descr="ABC News - Rep. Adam Kinzinger “President Trump did not fail to act during  the 187 minutes between leaving the Ellipse and telling the mob to go home.  He chose not to">
            <a:extLst>
              <a:ext uri="{FF2B5EF4-FFF2-40B4-BE49-F238E27FC236}">
                <a16:creationId xmlns:a16="http://schemas.microsoft.com/office/drawing/2014/main" id="{F15DC41F-453D-F63D-2378-0F068ACF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908" y="1112293"/>
            <a:ext cx="4633414" cy="46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5" name="Group 14344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4346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7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0781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ic of a flower with text&#10;&#10;Description automatically generated with medium confidence">
            <a:extLst>
              <a:ext uri="{FF2B5EF4-FFF2-40B4-BE49-F238E27FC236}">
                <a16:creationId xmlns:a16="http://schemas.microsoft.com/office/drawing/2014/main" id="{81A06C21-B2E2-F8FD-53D7-C9AF47C04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70" y="457200"/>
            <a:ext cx="71394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5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mages of chaos: AP photographers capture US Capitol riot | AP News">
            <a:extLst>
              <a:ext uri="{FF2B5EF4-FFF2-40B4-BE49-F238E27FC236}">
                <a16:creationId xmlns:a16="http://schemas.microsoft.com/office/drawing/2014/main" id="{CB6D70F6-18D0-4509-69E4-D209E90CC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12915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5264F8-22FE-DF22-F295-D818DF99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039006"/>
            <a:ext cx="9144000" cy="8303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WWOK and Truth of the Bible</a:t>
            </a:r>
          </a:p>
        </p:txBody>
      </p:sp>
    </p:spTree>
    <p:extLst>
      <p:ext uri="{BB962C8B-B14F-4D97-AF65-F5344CB8AC3E}">
        <p14:creationId xmlns:p14="http://schemas.microsoft.com/office/powerpoint/2010/main" val="1400104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Freeform: Shape 15368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97FB62-EA7C-8A60-74F3-C658A297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 dirty="0"/>
              <a:t>… </a:t>
            </a:r>
            <a:r>
              <a:rPr lang="en-US" dirty="0">
                <a:effectLst/>
                <a:latin typeface="Helvetica Neue" panose="02000503000000020004" pitchFamily="2" charset="0"/>
              </a:rPr>
              <a:t>ek-sistent, disclosive letting beings be, attuned to Freedom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55AA2-BA0A-CDDE-02E4-DB4996E39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623" y="1863942"/>
            <a:ext cx="5901832" cy="45433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effectLst/>
                <a:latin typeface="Helvetica Neue" panose="02000503000000020004" pitchFamily="2" charset="0"/>
              </a:rPr>
              <a:t>Every mode of open comportment flourishes in letting beings be and in each case is a comportment to this or that being (Section 5).</a:t>
            </a:r>
          </a:p>
          <a:p>
            <a:pPr marL="0" indent="0">
              <a:buNone/>
            </a:pPr>
            <a:endParaRPr lang="en-US" sz="160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1600" b="1" dirty="0">
                <a:latin typeface="Helvetica Neue" panose="02000503000000020004" pitchFamily="2" charset="0"/>
              </a:rPr>
              <a:t>Question: Has </a:t>
            </a:r>
            <a:r>
              <a:rPr lang="en-US" sz="1600" b="1" dirty="0">
                <a:effectLst/>
                <a:latin typeface="Helvetica Neue" panose="02000503000000020004" pitchFamily="2" charset="0"/>
              </a:rPr>
              <a:t>freedom has already attuned all comportment to being as a whole</a:t>
            </a:r>
            <a:r>
              <a:rPr lang="en-US" sz="1600" b="1" dirty="0">
                <a:latin typeface="Helvetica Neue" panose="02000503000000020004" pitchFamily="2" charset="0"/>
              </a:rPr>
              <a:t>?</a:t>
            </a:r>
            <a:r>
              <a:rPr lang="en-US" sz="1600" b="1" dirty="0">
                <a:effectLst/>
                <a:latin typeface="Helvetica Neue" panose="02000503000000020004" pitchFamily="2" charset="0"/>
              </a:rPr>
              <a:t> </a:t>
            </a:r>
          </a:p>
          <a:p>
            <a:pPr marL="0" indent="0">
              <a:buNone/>
            </a:pPr>
            <a:endParaRPr lang="en-US" sz="1600" dirty="0">
              <a:latin typeface="Helvetica Neue" panose="02000503000000020004" pitchFamily="2" charset="0"/>
            </a:endParaRPr>
          </a:p>
          <a:p>
            <a:r>
              <a:rPr lang="en-US" sz="1800" dirty="0">
                <a:effectLst/>
                <a:latin typeface="Helvetica Neue" panose="02000503000000020004" pitchFamily="2" charset="0"/>
              </a:rPr>
              <a:t>‘freedom has already attuned all comportment to being as a whole Being attuned, </a:t>
            </a:r>
            <a:r>
              <a:rPr lang="en-US" sz="1800" dirty="0" err="1">
                <a:effectLst/>
                <a:latin typeface="Helvetica Neue" panose="02000503000000020004" pitchFamily="2" charset="0"/>
              </a:rPr>
              <a:t>i</a:t>
            </a:r>
            <a:r>
              <a:rPr lang="en-US" sz="1800" dirty="0">
                <a:effectLst/>
                <a:latin typeface="Helvetica Neue" panose="02000503000000020004" pitchFamily="2" charset="0"/>
              </a:rPr>
              <a:t>. e., ek-sistent exposedness to beings as a whole, can be “experienced" and “felt” only because the “man who "experiences” without being aware of the essence of the attunement, is always engaged in being attuned in a way that discloses beings as a whole” (section 5).</a:t>
            </a:r>
          </a:p>
          <a:p>
            <a:pPr marL="0" indent="0">
              <a:buNone/>
            </a:pPr>
            <a:endParaRPr lang="en-US" sz="1600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5362" name="Picture 2" descr="CBS News poll: A year after Jan. 6, violence still seen threatening U.S.  democracy, and some say force can be justified - CBS News">
            <a:extLst>
              <a:ext uri="{FF2B5EF4-FFF2-40B4-BE49-F238E27FC236}">
                <a16:creationId xmlns:a16="http://schemas.microsoft.com/office/drawing/2014/main" id="{0553A7C6-ABDC-0051-2CFD-9831A4DA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367" y="1786760"/>
            <a:ext cx="5553137" cy="44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46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6099048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1A7A6-E5A6-C11D-2C98-A89A9D34A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4549143"/>
            <a:ext cx="4284417" cy="1665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Trump </a:t>
            </a:r>
            <a:r>
              <a:rPr lang="en-US" sz="2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does not merely stray into errancy. He is always astray in errancy (Section 7)</a:t>
            </a:r>
            <a:br>
              <a:rPr lang="en-US" sz="2400" b="1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424" name="Rectangle 17423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545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2" name="Picture 4" descr="Political Cartoon U.S. Trump lies Pinocchio | The Week">
            <a:extLst>
              <a:ext uri="{FF2B5EF4-FFF2-40B4-BE49-F238E27FC236}">
                <a16:creationId xmlns:a16="http://schemas.microsoft.com/office/drawing/2014/main" id="{F4E64B1E-5499-16ED-7DF8-67A6B7F0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4"/>
          <a:stretch/>
        </p:blipFill>
        <p:spPr bwMode="auto">
          <a:xfrm>
            <a:off x="827549" y="486920"/>
            <a:ext cx="4940430" cy="35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Tracking all of President Trump's false or misleading claims - Washington  Post">
            <a:extLst>
              <a:ext uri="{FF2B5EF4-FFF2-40B4-BE49-F238E27FC236}">
                <a16:creationId xmlns:a16="http://schemas.microsoft.com/office/drawing/2014/main" id="{C9393844-A644-B3B7-B7F3-15F8C67A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4" r="19415" b="1"/>
          <a:stretch/>
        </p:blipFill>
        <p:spPr bwMode="auto">
          <a:xfrm>
            <a:off x="6686325" y="973839"/>
            <a:ext cx="4940430" cy="357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6" name="Rectangle 17425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F644D-4900-3BE8-4677-D07B9410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32" y="484394"/>
            <a:ext cx="3094148" cy="3588870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Antenarrative &amp; </a:t>
            </a:r>
            <a:r>
              <a:rPr lang="en-US" sz="4000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articulation of the truth of being as a whole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9EF80-A768-FE76-50E8-0236872F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9245" y="669363"/>
            <a:ext cx="3290579" cy="55342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effectLst/>
                <a:latin typeface="Helvetica Neue" panose="02000503000000020004" pitchFamily="2" charset="0"/>
              </a:rPr>
              <a:t>WWOK Storytelling </a:t>
            </a:r>
            <a:r>
              <a:rPr lang="en-US" sz="2000" b="1" dirty="0">
                <a:latin typeface="Helvetica Neue" panose="02000503000000020004" pitchFamily="2" charset="0"/>
              </a:rPr>
              <a:t>=</a:t>
            </a:r>
            <a:r>
              <a:rPr lang="en-US" sz="2000" b="1" dirty="0">
                <a:effectLst/>
                <a:latin typeface="Helvetica Neue" panose="02000503000000020004" pitchFamily="2" charset="0"/>
              </a:rPr>
              <a:t> history</a:t>
            </a:r>
          </a:p>
          <a:p>
            <a:pPr marL="0" indent="0">
              <a:buNone/>
            </a:pPr>
            <a:endParaRPr lang="en-US" sz="2000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sz="2000" dirty="0"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How many have ears for these words matters not. </a:t>
            </a:r>
          </a:p>
          <a:p>
            <a:pPr marL="0" indent="0">
              <a:buNone/>
            </a:pPr>
            <a:r>
              <a:rPr lang="en-US" sz="2000" dirty="0">
                <a:effectLst/>
                <a:latin typeface="Helvetica Neue" panose="02000503000000020004" pitchFamily="2" charset="0"/>
              </a:rPr>
              <a:t>Who those are that can hear them determines man’s standpoint in history (section 8)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A graphic of a flower with text&#10;&#10;Description automatically generated with medium confidence">
            <a:extLst>
              <a:ext uri="{FF2B5EF4-FFF2-40B4-BE49-F238E27FC236}">
                <a16:creationId xmlns:a16="http://schemas.microsoft.com/office/drawing/2014/main" id="{F36BC44C-F885-112F-3C19-6053D35C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89" y="258884"/>
            <a:ext cx="4020257" cy="3346864"/>
          </a:xfrm>
          <a:prstGeom prst="rect">
            <a:avLst/>
          </a:prstGeom>
        </p:spPr>
      </p:pic>
      <p:pic>
        <p:nvPicPr>
          <p:cNvPr id="6" name="Picture 5" descr="A green and yellow logo&#10;&#10;Description automatically generated">
            <a:extLst>
              <a:ext uri="{FF2B5EF4-FFF2-40B4-BE49-F238E27FC236}">
                <a16:creationId xmlns:a16="http://schemas.microsoft.com/office/drawing/2014/main" id="{7BCE73E5-0D1D-0F59-F0E2-255E5A191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869" y="4203881"/>
            <a:ext cx="2508099" cy="23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4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6A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history with text&#10;&#10;Description automatically generated">
            <a:extLst>
              <a:ext uri="{FF2B5EF4-FFF2-40B4-BE49-F238E27FC236}">
                <a16:creationId xmlns:a16="http://schemas.microsoft.com/office/drawing/2014/main" id="{361CE017-BC9F-8ADD-D53A-42484B289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916024"/>
            <a:ext cx="5129784" cy="50400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6AA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DCC9A670-3279-18AA-560C-9F74D591C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979528"/>
            <a:ext cx="5129784" cy="48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58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31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a flower with text&#10;&#10;Description automatically generated">
            <a:extLst>
              <a:ext uri="{FF2B5EF4-FFF2-40B4-BE49-F238E27FC236}">
                <a16:creationId xmlns:a16="http://schemas.microsoft.com/office/drawing/2014/main" id="{8C3DF97D-7C12-E278-4BA0-143B56EB8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973734"/>
            <a:ext cx="5129784" cy="49245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31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2D01BAA3-2CDA-761D-350C-35B2FEDCF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034" y="979528"/>
            <a:ext cx="5129784" cy="489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8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9A763-82CF-A9D3-1B6D-8771019C9654}"/>
              </a:ext>
            </a:extLst>
          </p:cNvPr>
          <p:cNvSpPr/>
          <p:nvPr/>
        </p:nvSpPr>
        <p:spPr>
          <a:xfrm>
            <a:off x="592673" y="507238"/>
            <a:ext cx="3624471" cy="38458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ln w="0"/>
                <a:solidFill>
                  <a:schemeClr val="bg1"/>
                </a:solidFill>
                <a:highlight>
                  <a:srgbClr val="008000"/>
                </a:highlight>
                <a:latin typeface="+mj-lt"/>
                <a:ea typeface="+mj-ea"/>
                <a:cs typeface="+mj-cs"/>
              </a:rPr>
              <a:t>Braided River</a:t>
            </a:r>
          </a:p>
        </p:txBody>
      </p:sp>
      <p:pic>
        <p:nvPicPr>
          <p:cNvPr id="5" name="Picture 4" descr="A diagram of a flower with text&#10;&#10;Description automatically generated">
            <a:extLst>
              <a:ext uri="{FF2B5EF4-FFF2-40B4-BE49-F238E27FC236}">
                <a16:creationId xmlns:a16="http://schemas.microsoft.com/office/drawing/2014/main" id="{1C2751DF-B508-102E-DD4F-8EA0E5F9F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5" b="5"/>
          <a:stretch/>
        </p:blipFill>
        <p:spPr>
          <a:xfrm>
            <a:off x="4416816" y="507238"/>
            <a:ext cx="2822268" cy="2822268"/>
          </a:xfrm>
          <a:custGeom>
            <a:avLst/>
            <a:gdLst/>
            <a:ahLst/>
            <a:cxnLst/>
            <a:rect l="l" t="t" r="r" b="b"/>
            <a:pathLst>
              <a:path w="2822268" h="2822268">
                <a:moveTo>
                  <a:pt x="1411134" y="0"/>
                </a:moveTo>
                <a:cubicBezTo>
                  <a:pt x="2190482" y="0"/>
                  <a:pt x="2822268" y="631786"/>
                  <a:pt x="2822268" y="1411134"/>
                </a:cubicBezTo>
                <a:cubicBezTo>
                  <a:pt x="2822268" y="2190482"/>
                  <a:pt x="2190482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1028" name="Picture 4" descr="A symbolic depiction of the Braided Rivers framework for the Better... |  Download Scientific Diagram">
            <a:extLst>
              <a:ext uri="{FF2B5EF4-FFF2-40B4-BE49-F238E27FC236}">
                <a16:creationId xmlns:a16="http://schemas.microsoft.com/office/drawing/2014/main" id="{C7DFE27E-4215-0154-4308-E20E8BCF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" r="1" b="2626"/>
          <a:stretch/>
        </p:blipFill>
        <p:spPr bwMode="auto">
          <a:xfrm>
            <a:off x="7466568" y="10"/>
            <a:ext cx="2564451" cy="2469732"/>
          </a:xfrm>
          <a:custGeom>
            <a:avLst/>
            <a:gdLst/>
            <a:ahLst/>
            <a:cxnLst/>
            <a:rect l="l" t="t" r="r" b="b"/>
            <a:pathLst>
              <a:path w="2564451" h="2469742">
                <a:moveTo>
                  <a:pt x="799668" y="0"/>
                </a:moveTo>
                <a:lnTo>
                  <a:pt x="1764783" y="0"/>
                </a:lnTo>
                <a:lnTo>
                  <a:pt x="1781325" y="6055"/>
                </a:lnTo>
                <a:cubicBezTo>
                  <a:pt x="2241535" y="200707"/>
                  <a:pt x="2564451" y="656401"/>
                  <a:pt x="2564451" y="1187517"/>
                </a:cubicBezTo>
                <a:cubicBezTo>
                  <a:pt x="2564451" y="1895670"/>
                  <a:pt x="1990379" y="2469742"/>
                  <a:pt x="1282225" y="2469742"/>
                </a:cubicBezTo>
                <a:cubicBezTo>
                  <a:pt x="574072" y="2469742"/>
                  <a:pt x="0" y="1895670"/>
                  <a:pt x="0" y="1187517"/>
                </a:cubicBezTo>
                <a:cubicBezTo>
                  <a:pt x="0" y="656401"/>
                  <a:pt x="322916" y="200707"/>
                  <a:pt x="783126" y="60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history with text&#10;&#10;Description automatically generated">
            <a:extLst>
              <a:ext uri="{FF2B5EF4-FFF2-40B4-BE49-F238E27FC236}">
                <a16:creationId xmlns:a16="http://schemas.microsoft.com/office/drawing/2014/main" id="{02080AC1-F00C-C180-E745-69C0518AD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1" r="5698" b="-5"/>
          <a:stretch/>
        </p:blipFill>
        <p:spPr>
          <a:xfrm>
            <a:off x="9746115" y="1711922"/>
            <a:ext cx="2445887" cy="2822268"/>
          </a:xfrm>
          <a:custGeom>
            <a:avLst/>
            <a:gdLst/>
            <a:ahLst/>
            <a:cxnLst/>
            <a:rect l="l" t="t" r="r" b="b"/>
            <a:pathLst>
              <a:path w="2445887" h="2822268">
                <a:moveTo>
                  <a:pt x="1411134" y="0"/>
                </a:moveTo>
                <a:cubicBezTo>
                  <a:pt x="1800808" y="0"/>
                  <a:pt x="2153592" y="157947"/>
                  <a:pt x="2408957" y="413312"/>
                </a:cubicBezTo>
                <a:lnTo>
                  <a:pt x="2445887" y="453946"/>
                </a:lnTo>
                <a:lnTo>
                  <a:pt x="2445887" y="2368323"/>
                </a:lnTo>
                <a:lnTo>
                  <a:pt x="2408957" y="2408957"/>
                </a:lnTo>
                <a:cubicBezTo>
                  <a:pt x="2153592" y="2664322"/>
                  <a:pt x="1800808" y="2822268"/>
                  <a:pt x="1411134" y="2822268"/>
                </a:cubicBezTo>
                <a:cubicBezTo>
                  <a:pt x="631786" y="2822268"/>
                  <a:pt x="0" y="2190482"/>
                  <a:pt x="0" y="1411134"/>
                </a:cubicBezTo>
                <a:cubicBezTo>
                  <a:pt x="0" y="631786"/>
                  <a:pt x="631786" y="0"/>
                  <a:pt x="1411134" y="0"/>
                </a:cubicBezTo>
                <a:close/>
              </a:path>
            </a:pathLst>
          </a:cu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B0F46481-DE53-F0AC-15E8-41579AC5C5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2" r="-1" b="-1"/>
          <a:stretch/>
        </p:blipFill>
        <p:spPr>
          <a:xfrm>
            <a:off x="6496692" y="3954954"/>
            <a:ext cx="2897672" cy="2810618"/>
          </a:xfrm>
          <a:custGeom>
            <a:avLst/>
            <a:gdLst/>
            <a:ahLst/>
            <a:cxnLst/>
            <a:rect l="l" t="t" r="r" b="b"/>
            <a:pathLst>
              <a:path w="3755236" h="3642418">
                <a:moveTo>
                  <a:pt x="1877618" y="0"/>
                </a:moveTo>
                <a:cubicBezTo>
                  <a:pt x="2914598" y="0"/>
                  <a:pt x="3755236" y="840638"/>
                  <a:pt x="3755236" y="1877618"/>
                </a:cubicBezTo>
                <a:cubicBezTo>
                  <a:pt x="3755236" y="2655353"/>
                  <a:pt x="3282377" y="3322646"/>
                  <a:pt x="2608472" y="3607684"/>
                </a:cubicBezTo>
                <a:lnTo>
                  <a:pt x="2513570" y="3642418"/>
                </a:lnTo>
                <a:lnTo>
                  <a:pt x="1241666" y="3642418"/>
                </a:lnTo>
                <a:lnTo>
                  <a:pt x="1146765" y="3607684"/>
                </a:lnTo>
                <a:cubicBezTo>
                  <a:pt x="472859" y="3322646"/>
                  <a:pt x="0" y="2655353"/>
                  <a:pt x="0" y="1877618"/>
                </a:cubicBezTo>
                <a:cubicBezTo>
                  <a:pt x="0" y="840638"/>
                  <a:pt x="840638" y="0"/>
                  <a:pt x="1877618" y="0"/>
                </a:cubicBezTo>
                <a:close/>
              </a:path>
            </a:pathLst>
          </a:custGeom>
        </p:spPr>
      </p:pic>
      <p:grpSp>
        <p:nvGrpSpPr>
          <p:cNvPr id="1035" name="Graphic 190">
            <a:extLst>
              <a:ext uri="{FF2B5EF4-FFF2-40B4-BE49-F238E27FC236}">
                <a16:creationId xmlns:a16="http://schemas.microsoft.com/office/drawing/2014/main" id="{24B0F550-3D95-4E91-850F-90066642B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9427" y="3459526"/>
            <a:ext cx="1843161" cy="612484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815BC412-E4C6-4819-8B93-7561DB667C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7DE1123E-105A-46DE-B7FC-D172B9411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39" name="Graphic 212">
            <a:extLst>
              <a:ext uri="{FF2B5EF4-FFF2-40B4-BE49-F238E27FC236}">
                <a16:creationId xmlns:a16="http://schemas.microsoft.com/office/drawing/2014/main" id="{94710CDC-1CF9-466E-A5F7-E59725747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2685" y="2829263"/>
            <a:ext cx="92332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041" name="Graphic 212">
            <a:extLst>
              <a:ext uri="{FF2B5EF4-FFF2-40B4-BE49-F238E27FC236}">
                <a16:creationId xmlns:a16="http://schemas.microsoft.com/office/drawing/2014/main" id="{A229B448-3192-4233-B2C9-F97312F0A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2685" y="2829263"/>
            <a:ext cx="923321" cy="92332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043" name="Graphic 4">
            <a:extLst>
              <a:ext uri="{FF2B5EF4-FFF2-40B4-BE49-F238E27FC236}">
                <a16:creationId xmlns:a16="http://schemas.microsoft.com/office/drawing/2014/main" id="{2B740E94-FA98-412C-AD0C-D4711A4C5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047112" y="4353009"/>
            <a:ext cx="1755979" cy="1756026"/>
            <a:chOff x="5734099" y="3067130"/>
            <a:chExt cx="724484" cy="724525"/>
          </a:xfrm>
          <a:solidFill>
            <a:schemeClr val="bg1"/>
          </a:solidFill>
        </p:grpSpPr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BBBC84E8-4938-403A-9EB8-4BC0E9B46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06713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54A3B3CE-D6D2-40D7-895E-316EB39B2C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BD5A600-3580-40FC-A457-295F0CFC0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F19F4336-B909-415A-BCE3-6A0F76B73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6FE00877-3256-458E-9B3A-3F869A4F3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CE2185C5-76B7-4CC1-A745-1D3034DD0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FFDBC434-547F-4CC8-BA46-3D923A3B6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0EDBE966-781E-4FD5-879A-DC30A9D39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26377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2D88EF18-F6A8-454C-A981-4F6B9C171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2637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742458A4-3F05-4AB4-AF90-E6B48051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0331905E-1BB6-430D-93F3-A8738005D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BC9F6DD0-41A8-40E5-B43D-216E10FCA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D72703C6-192A-4E20-A68A-51B852086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126377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7" name="Freeform: Shape 1056">
              <a:extLst>
                <a:ext uri="{FF2B5EF4-FFF2-40B4-BE49-F238E27FC236}">
                  <a16:creationId xmlns:a16="http://schemas.microsoft.com/office/drawing/2014/main" id="{4BD0D36A-8DA6-4E23-BA33-636C46D8B0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26375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CB0CB789-7F42-4F5E-A1BD-5448A912F2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1855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33931530-8302-40C2-86F2-AB7C218B7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566B73B7-1CC2-4BBD-83EA-A44D8EA13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30D7D614-EF2E-4292-A9D8-1EFC792AE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CBC494E4-7170-4DA3-B449-1808D65EF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57AB0BA6-5C21-4E55-816A-9E176CE9E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18552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77438FB5-A6AC-4458-ADB3-4E33DB293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222EA6E6-E697-4F48-83FE-F9343B45E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2447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63C57DCA-1B60-4DA8-98C7-8CB53E55E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F3E3D933-D3E4-4F08-A664-7B06D6DB9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3B9418AA-9F86-4842-B4CC-49EBA6BB1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55E8B300-9471-4490-80AB-F7B2E7C42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8D21A337-7CED-4EBE-B210-FBF29DB8C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24477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8E577481-070B-4CAE-AD34-992EB8094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42491116-8AD8-46B4-8C53-22DCF9FF6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0392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13C0708D-E145-4B9A-939A-2FA2F1C49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4BD4D3D9-05D7-49A5-84A1-17A1CF44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5" name="Freeform: Shape 1074">
              <a:extLst>
                <a:ext uri="{FF2B5EF4-FFF2-40B4-BE49-F238E27FC236}">
                  <a16:creationId xmlns:a16="http://schemas.microsoft.com/office/drawing/2014/main" id="{FEC6EE98-9209-449E-A0F1-B2A6260E3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0EE949D3-44D1-440A-ACBB-91F40C926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907ED523-344D-4E06-B565-859C9D50F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DE03B495-0A53-429C-AEC5-311E04B68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B04398FF-9AF7-43CF-810A-4BC23CA84E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3631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A8F1F240-FF39-464C-8197-9D5DFABB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363172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21E723E5-864D-4EBB-89EA-0E4AF32163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6BCB0F17-77D7-41C6-BC1C-A6AD4D331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CB258D1D-6940-4340-9738-BC048CCCA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23124E64-1A58-4DF4-AC72-0ACBDA038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3631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1CE7AB58-01AB-4656-81CF-A6A8392E0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966CA2ED-DE92-4ABA-B2D1-0232E7F1D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223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30FC840A-9B3F-46DA-BC3A-596AC1BD4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7C380F78-C816-4655-97AC-D8A4BA286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F6D8E1BB-7FEA-4658-8C87-ABBEAAA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6CA42073-90E7-490D-AAFA-99603A903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B83CFF6E-1F8A-4146-9C0B-B45589240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4223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4530D7DB-2632-43D3-A3C2-53BE24929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223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3" name="Freeform: Shape 1092">
              <a:extLst>
                <a:ext uri="{FF2B5EF4-FFF2-40B4-BE49-F238E27FC236}">
                  <a16:creationId xmlns:a16="http://schemas.microsoft.com/office/drawing/2014/main" id="{7D217308-2829-434D-8543-E9892A02C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0671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77FB765B-E219-467A-88AF-85C4A2A8F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74046EEC-8D4A-49EB-A1C1-681A726F0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ED18033A-F942-4871-BE81-EE9A3F205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28A8B29B-51AE-4A99-9228-650217218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06713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2499EA92-CAAC-42B7-B443-CB2FCBEB4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06713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41591ED4-E244-4FCB-B4ED-B2FD4ACB2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26374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EB72FE3F-3655-4893-80BF-285CD0739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E6ADF6AF-1741-4C8D-96A4-33F7903E6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78D2F5E2-A1E6-468B-A628-2D36E2C1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0D975E45-086F-458B-AB7C-A0EFFE80B5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26374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1276D1C8-4E1D-48B6-8881-6CDC8D000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2637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E5B5BC7C-2D39-4010-8E32-DF9DF201D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1855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DA0686BE-D0C9-4636-9C17-FEE8FEC5E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6DFE484B-8CFA-4824-8621-1FE446A3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5B79443C-AF12-4943-ACD4-171FB422B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638348E3-4F3D-4FA7-B029-C6B894FFA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1855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6CA5CAC1-5213-4DCA-8371-75A55BC31D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185527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1" name="Freeform: Shape 1110">
              <a:extLst>
                <a:ext uri="{FF2B5EF4-FFF2-40B4-BE49-F238E27FC236}">
                  <a16:creationId xmlns:a16="http://schemas.microsoft.com/office/drawing/2014/main" id="{805D5A1A-3E18-4266-8526-F8B57411D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2447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E887493C-21D0-4ED2-8685-92B45D3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9126D9D7-38B7-4EEA-85C2-4E98990B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3F21A9FB-8834-48F8-8D50-EF12901C5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2447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8F66BB07-AC73-40E1-9E4B-89DB40D27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2447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24FD23C3-292A-41CC-A381-D78BD15F0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2447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72ADCD5F-D271-4096-9F29-F41829A7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039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411C0FE5-30EE-45E9-A8FB-C595B6533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FF3E45E5-D957-4A44-862C-F015D19B1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704638AF-9BD8-47CD-A905-0DE2CDBEF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12741B7D-D80B-45D2-AA14-2FAF9049D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039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F627F620-C05F-4AD5-A7FE-7B3CB9152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039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9D8B6BB9-6F21-4660-8A7A-C716C7C53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363173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E6989573-9BC0-4622-B9E3-B32B8257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A69A9AC5-1B70-4AE9-B02E-7DF8FB84F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487449A6-72D9-4C14-9652-839AB1F39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363173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3C106DF8-941B-443E-8D35-14580031E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36317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D94FA74D-875A-4D64-8516-D6472DF8E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3631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C8481730-7181-4C8C-B9C6-A115B266A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37" y="34223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88C392FA-C134-4BFF-9F8C-51A4E7C01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8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CE26F0F7-97F7-452D-A36A-AAC7B2A48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4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B69B4080-EFEF-469E-A2CF-F09BF46E1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3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10594B20-967B-49FE-B5AA-055B9B4D0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0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034CF273-6651-4A1F-A61D-3C4C3854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1" y="34223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265D617A-DD6E-45D0-A857-1FA67A859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481479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6D89D47D-A693-44DC-AC42-A1160FC0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BBA31854-BF75-4B5B-A53E-83969582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5CCE3318-9293-4DC5-874D-BA3D9740A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C8943C9A-6524-4391-BA91-577E93876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FA5BCF91-A6C2-4D77-A46D-2CDDB2B9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48147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1B0F6AB4-0997-4592-9B07-B68CE187B4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1E9376A0-F2E0-40BF-A7AF-7281D03D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4072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4B70BEE1-4670-4B82-9F9A-FB429F39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68BDF49E-A29D-43A3-ADC2-292F13A64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23640357-1323-426E-A930-AAAAEA4DB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96455028-161D-4127-84C7-6CD1A59F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F5C55F12-4E33-4861-BC5C-AFAAF7FB2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540726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3DD6BCB5-D63E-4BBF-B515-70C0C83ED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407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08278678-2A88-439F-9B8A-4E3E9393F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1" y="359987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964112BE-9D58-4AD2-A692-79F942710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7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A9CF0441-58DE-4E28-8E5C-126D211F2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7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3BAF3616-0977-4425-8BD9-B93402312F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3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872139E9-93A3-4FDC-ABCD-72F0921B0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4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AE1ABCDC-D281-4CD9-BA2E-DE7583235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5998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6A120167-EDEF-476B-9620-EFAB20A89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1" y="35998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5E38E078-6B4E-4E7E-A2E1-2CDCA24C1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99" y="365912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9874C169-1379-4BB9-B9D5-B5C5C192F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5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6BB2BAFF-571B-4F2D-AFCF-50B0527D8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6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08C1BC9C-490F-425D-9A82-1F4C4C57C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2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C5635565-E926-497B-829C-C9A0816D3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3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7E4C3011-7CDA-40C2-A63F-BBDB516A9A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39" y="365912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E7C32FB7-1501-4F32-8ED5-6EEC59A0B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0" y="36591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B47CC0E0-9DAE-41FA-BF39-E79CA918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2" y="371827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D1F043F8-C1BF-4524-ADA5-A0E4626A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8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0270DE89-1451-45FA-AAD7-075903153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99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5E42FDF2-4845-4CB0-AA21-8D8696670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4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8109337A-A85F-41A9-9C68-78D92FE3E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95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08DCBFAA-2E4E-43F2-AA2B-7EA9AABF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0" y="37182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ACCD4818-6768-4959-80E4-01320FBF83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2" y="37182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425C745A-3D68-4FDD-8AC0-210879035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103" y="377752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DD391178-5CDC-4778-954B-18736CDD42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49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9E8FF74A-6757-4C53-A6D1-36F53A32B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5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0CC4532A-EE58-4836-BB09-3194649C6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47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34127B9E-133A-4FD1-8B79-637A075AD3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901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C28D38FE-90F1-494D-8F0E-D89754E0F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48" y="377752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B1F56C68-072F-4641-BD31-AE2004B3A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95" y="3777522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4AF48276-EC6D-4EDF-889C-0563E3CB9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481479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FEE0A97C-ACEF-4CFB-9FE8-274FDE2AF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DE8458C7-22DF-4601-8120-105124044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3BECAF46-FC46-41BB-92D3-CFA21AA1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009FE3E6-49D5-4C5C-8C2E-E31E5F517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481479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D557A84F-10E2-4C72-A184-33B59DFE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481476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0E0B479C-AA44-4EF3-9A6A-03559B51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407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BF71F7D4-D7FF-49FE-B9D1-97BA696D0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40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0A6BABC6-A1FA-484B-BAB8-1EC8EE2CF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407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1D20E132-D22A-4DAE-BEE1-EB3492FC0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407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DA704EA7-289B-4288-998E-305267B5A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407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9EAC234A-BE8D-43E4-BFE0-4C187A480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40732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70BB83A3-F7A7-4017-AACE-5F8CCF94E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59988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913F101A-DB2B-4CC2-99D3-97A22E384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3C6D55D4-D22B-4295-ACDE-0DBAE2E46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A88C1128-2B70-419A-9034-DE6C9C02C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5998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ABC10DB9-73CF-48BB-81A2-73F4678CA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5998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88125E58-430D-4811-BF81-370A029CA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5" y="35998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8CD306F6-A0CA-4FD8-AF06-51B861443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1" y="365912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0BEE954A-C095-4EA0-A660-158883C55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3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B013A2A3-ADD2-412F-AAE5-7CD270769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2096985A-C23C-411E-99A9-9A7CD103F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89" y="36591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09363059-F563-492E-8262-45E3D2FBD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6" y="36591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51BF16AB-D65B-4E1C-B173-81C328FFDA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7" y="3659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A0B43630-5342-45D2-9B5C-CB51E55F5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3" y="37182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FD905CCB-CED8-4D6A-B990-655BE1A90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95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272304FB-F275-4403-A6C6-A700AEB91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40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AF715F42-4E51-429B-A679-D796E2455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1" y="37182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01D0433E-3F3B-4F4D-AD93-240E922B3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38" y="371826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6D0C5440-E57C-453A-BA9E-04D690676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86" y="371827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6B7E2CF9-B31E-4124-BBF7-2C6D4AC0A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540" y="3777555"/>
              <a:ext cx="14097" cy="14100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AF0938E3-CCFE-4C6B-A2E2-BD4242ACE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89" y="3777526"/>
              <a:ext cx="14096" cy="14100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FEDDB9A1-5385-42C9-A6A2-C7BEE985E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938" y="377748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0BD6B00B-9F3C-4EAA-9AA6-9CEDAF744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90" y="377744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453445DE-2B52-40A9-80AB-67044FD59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43" y="377746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CFA1A11A-4D6A-42C7-974F-ABA1541934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83833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A3033-4730-B3C2-24C4-93698F42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506 Person Yelling Meeting Stock Video Footage - 4K and HD Video Clips |  Shutterstock">
            <a:extLst>
              <a:ext uri="{FF2B5EF4-FFF2-40B4-BE49-F238E27FC236}">
                <a16:creationId xmlns:a16="http://schemas.microsoft.com/office/drawing/2014/main" id="{38C089F5-2592-7CCB-02B5-D82B2D338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3" r="2757"/>
          <a:stretch/>
        </p:blipFill>
        <p:spPr bwMode="auto">
          <a:xfrm>
            <a:off x="1424151" y="0"/>
            <a:ext cx="93436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695ECF-87D9-B56C-3F52-88EB0652E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228" y="392564"/>
            <a:ext cx="6456146" cy="36435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WHY WE Can't Have Conversation Anymore?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84CD61-C284-C425-415B-0811F4984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4707" y="5979197"/>
            <a:ext cx="6835185" cy="39648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400" dirty="0">
                <a:solidFill>
                  <a:srgbClr val="FFFFFF"/>
                </a:solidFill>
              </a:rPr>
              <a:t>David Michael Boje</a:t>
            </a:r>
          </a:p>
          <a:p>
            <a:pPr>
              <a:lnSpc>
                <a:spcPct val="90000"/>
              </a:lnSpc>
            </a:pPr>
            <a:r>
              <a:rPr lang="en-US" sz="400" dirty="0">
                <a:solidFill>
                  <a:srgbClr val="FFFFFF"/>
                </a:solidFill>
              </a:rPr>
              <a:t>Enthinkment.com</a:t>
            </a:r>
          </a:p>
          <a:p>
            <a:pPr>
              <a:lnSpc>
                <a:spcPct val="90000"/>
              </a:lnSpc>
            </a:pPr>
            <a:r>
              <a:rPr lang="en-US" sz="400" dirty="0">
                <a:solidFill>
                  <a:srgbClr val="FFFFFF"/>
                </a:solidFill>
              </a:rPr>
              <a:t>Tellsittrue.com</a:t>
            </a:r>
          </a:p>
          <a:p>
            <a:pPr>
              <a:lnSpc>
                <a:spcPct val="90000"/>
              </a:lnSpc>
            </a:pPr>
            <a:r>
              <a:rPr lang="en-US" sz="400" dirty="0">
                <a:solidFill>
                  <a:srgbClr val="FFFFFF"/>
                </a:solidFill>
              </a:rPr>
              <a:t>Quantum-</a:t>
            </a:r>
            <a:r>
              <a:rPr lang="en-US" sz="400" dirty="0" err="1">
                <a:solidFill>
                  <a:srgbClr val="FFFFFF"/>
                </a:solidFill>
              </a:rPr>
              <a:t>storytelling.com</a:t>
            </a:r>
            <a:endParaRPr lang="en-US" sz="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400" dirty="0">
                <a:solidFill>
                  <a:srgbClr val="FFFFFF"/>
                </a:solidFill>
              </a:rPr>
              <a:t>TrueStorytelling.org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DEE845-8015-EF9D-DC87-D60E1E74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12" y="4965833"/>
            <a:ext cx="1922977" cy="18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07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5986-0A38-C201-FCBD-DE96DC486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 dirty="0"/>
              <a:t>Enthinkment.com 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D705C-416E-0D7F-E8AD-4FBE69CA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Does the essence-question deprive all thinking of breath?</a:t>
            </a:r>
          </a:p>
          <a:p>
            <a:pPr marL="0" indent="0">
              <a:buNone/>
            </a:pPr>
            <a:r>
              <a:rPr lang="en-US" sz="2000" dirty="0"/>
              <a:t>Does it bring to light the groundlessness of all philosophy?</a:t>
            </a:r>
          </a:p>
          <a:p>
            <a:pPr marL="0" indent="0">
              <a:buNone/>
            </a:pPr>
            <a:r>
              <a:rPr lang="en-US" sz="2000" dirty="0"/>
              <a:t>Does essence of truth question disregard actual existence?</a:t>
            </a:r>
          </a:p>
          <a:p>
            <a:pPr marL="0" indent="0">
              <a:buNone/>
            </a:pPr>
            <a:r>
              <a:rPr lang="en-US" sz="2000" dirty="0"/>
              <a:t>Strong common sense asserts its own right to an appeal to obviousness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D7541-9B2D-40B9-06AA-256981A7EF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1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25599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9F66B-3A58-4479-E01C-81611E8C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88826"/>
            <a:ext cx="9448801" cy="1047132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More info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7C63B-36A3-46C4-13D1-ADF6D2F1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" r="-4" b="-4"/>
          <a:stretch/>
        </p:blipFill>
        <p:spPr>
          <a:xfrm>
            <a:off x="1826653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4" name="Picture 3" descr="A green and yellow logo&#10;&#10;Description automatically generated">
            <a:extLst>
              <a:ext uri="{FF2B5EF4-FFF2-40B4-BE49-F238E27FC236}">
                <a16:creationId xmlns:a16="http://schemas.microsoft.com/office/drawing/2014/main" id="{877AE6B5-DE65-0BF2-23F1-B3596D52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9" r="389" b="-3"/>
          <a:stretch/>
        </p:blipFill>
        <p:spPr>
          <a:xfrm>
            <a:off x="4813890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EC9E8-292F-37A4-C0AC-C46C9C97D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r="1737"/>
          <a:stretch/>
        </p:blipFill>
        <p:spPr bwMode="auto">
          <a:xfrm>
            <a:off x="7801127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E7C3109-C6DB-1CD8-EC07-9E27232C9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195412"/>
              </p:ext>
            </p:extLst>
          </p:nvPr>
        </p:nvGraphicFramePr>
        <p:xfrm>
          <a:off x="1371601" y="4786744"/>
          <a:ext cx="9448800" cy="1442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14266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06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ark lessons of January 6 Capitol assault — Harvard Gazette">
            <a:extLst>
              <a:ext uri="{FF2B5EF4-FFF2-40B4-BE49-F238E27FC236}">
                <a16:creationId xmlns:a16="http://schemas.microsoft.com/office/drawing/2014/main" id="{7DDEAC88-E37E-B280-643B-21069DFA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b="467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FCBBC98-0451-639F-8E0C-F3B1EF20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Capital Assault </a:t>
            </a:r>
          </a:p>
        </p:txBody>
      </p:sp>
    </p:spTree>
    <p:extLst>
      <p:ext uri="{BB962C8B-B14F-4D97-AF65-F5344CB8AC3E}">
        <p14:creationId xmlns:p14="http://schemas.microsoft.com/office/powerpoint/2010/main" val="3767109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79FAB-7B92-DBF6-8621-A349CE6D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22" y="319286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WWOK – Western Ways of Knowing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IWOK – Indigenous Ways of knowing</a:t>
            </a: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TellsitTrue.com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ic of a flower with text&#10;&#10;Description automatically generated with medium confidence">
            <a:extLst>
              <a:ext uri="{FF2B5EF4-FFF2-40B4-BE49-F238E27FC236}">
                <a16:creationId xmlns:a16="http://schemas.microsoft.com/office/drawing/2014/main" id="{CDF7A347-22F6-752F-82C5-E3C5D1C55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358" y="379900"/>
            <a:ext cx="5608830" cy="4669350"/>
          </a:xfrm>
          <a:prstGeom prst="rect">
            <a:avLst/>
          </a:prstGeom>
        </p:spPr>
      </p:pic>
      <p:pic>
        <p:nvPicPr>
          <p:cNvPr id="3" name="Picture 2" descr="A green and yellow logo&#10;&#10;Description automatically generated">
            <a:extLst>
              <a:ext uri="{FF2B5EF4-FFF2-40B4-BE49-F238E27FC236}">
                <a16:creationId xmlns:a16="http://schemas.microsoft.com/office/drawing/2014/main" id="{3922E18C-34D1-E057-D405-201F6F8F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9" r="389" b="-3"/>
          <a:stretch/>
        </p:blipFill>
        <p:spPr>
          <a:xfrm>
            <a:off x="3511319" y="3995212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486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rump boasted of crowd size at Jan. 6 riot, new book says - ABC News">
            <a:extLst>
              <a:ext uri="{FF2B5EF4-FFF2-40B4-BE49-F238E27FC236}">
                <a16:creationId xmlns:a16="http://schemas.microsoft.com/office/drawing/2014/main" id="{2AFC5917-E572-10F3-0310-97A758FD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AB58E-FF3F-469E-6164-9EFC1BA7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698" y="1058761"/>
            <a:ext cx="10058400" cy="8589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Insurrection </a:t>
            </a:r>
          </a:p>
        </p:txBody>
      </p:sp>
    </p:spTree>
    <p:extLst>
      <p:ext uri="{BB962C8B-B14F-4D97-AF65-F5344CB8AC3E}">
        <p14:creationId xmlns:p14="http://schemas.microsoft.com/office/powerpoint/2010/main" val="297096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1891-1913 Prussia 5 Mark Silver Wilhelm II Circulated | GovMint.com">
            <a:extLst>
              <a:ext uri="{FF2B5EF4-FFF2-40B4-BE49-F238E27FC236}">
                <a16:creationId xmlns:a16="http://schemas.microsoft.com/office/drawing/2014/main" id="{6F3E3522-432F-3250-F117-8DDB71B45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 b="612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A1F44-77E5-06FA-DB58-F85D0EE4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Two 5-Mark Silver Coins</a:t>
            </a:r>
          </a:p>
        </p:txBody>
      </p:sp>
    </p:spTree>
    <p:extLst>
      <p:ext uri="{BB962C8B-B14F-4D97-AF65-F5344CB8AC3E}">
        <p14:creationId xmlns:p14="http://schemas.microsoft.com/office/powerpoint/2010/main" val="3191216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an. 6 rioter who carried spear, wore horns, draws 41 months | AP News">
            <a:extLst>
              <a:ext uri="{FF2B5EF4-FFF2-40B4-BE49-F238E27FC236}">
                <a16:creationId xmlns:a16="http://schemas.microsoft.com/office/drawing/2014/main" id="{04429B93-A47C-252E-5CBB-B899A656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" b="12217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1D967-D031-083C-78F7-29DF45825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18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Insurrectionists</a:t>
            </a:r>
          </a:p>
        </p:txBody>
      </p:sp>
    </p:spTree>
    <p:extLst>
      <p:ext uri="{BB962C8B-B14F-4D97-AF65-F5344CB8AC3E}">
        <p14:creationId xmlns:p14="http://schemas.microsoft.com/office/powerpoint/2010/main" val="27366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6D1E-4AC0-F7C6-E014-AA34BE8C0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15691" cy="2017857"/>
          </a:xfrm>
        </p:spPr>
        <p:txBody>
          <a:bodyPr/>
          <a:lstStyle/>
          <a:p>
            <a:pPr algn="ctr"/>
            <a:r>
              <a:rPr lang="en-US" dirty="0"/>
              <a:t>2 Trump Silver Coins</a:t>
            </a:r>
          </a:p>
        </p:txBody>
      </p:sp>
      <p:pic>
        <p:nvPicPr>
          <p:cNvPr id="8194" name="Picture 2" descr="2 oz President Donald J. Trump BU Silver Round">
            <a:extLst>
              <a:ext uri="{FF2B5EF4-FFF2-40B4-BE49-F238E27FC236}">
                <a16:creationId xmlns:a16="http://schemas.microsoft.com/office/drawing/2014/main" id="{DC0EB819-E0F4-1E1D-F784-37E7D92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002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678</Words>
  <Application>Microsoft Macintosh PowerPoint</Application>
  <PresentationFormat>Widescreen</PresentationFormat>
  <Paragraphs>76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Google Sans</vt:lpstr>
      <vt:lpstr>Helvetica Neue</vt:lpstr>
      <vt:lpstr>Office Theme</vt:lpstr>
      <vt:lpstr>What’s True About Jan 6th?     Professor David Michael Boje</vt:lpstr>
      <vt:lpstr>Jan 6th There-Being (DaSein)</vt:lpstr>
      <vt:lpstr>Enthinkment.com  </vt:lpstr>
      <vt:lpstr>Capital Assault </vt:lpstr>
      <vt:lpstr>WWOK – Western Ways of Knowing  IWOK – Indigenous Ways of knowing  TellsitTrue.com</vt:lpstr>
      <vt:lpstr>Insurrection </vt:lpstr>
      <vt:lpstr>Two 5-Mark Silver Coins</vt:lpstr>
      <vt:lpstr>Insurrectionists</vt:lpstr>
      <vt:lpstr>2 Trump Silver Coins</vt:lpstr>
      <vt:lpstr>Rebellion </vt:lpstr>
      <vt:lpstr>On the Essence of Truth – Martin Heidegger</vt:lpstr>
      <vt:lpstr>MAGA</vt:lpstr>
      <vt:lpstr>Where do we stand today at Enthinkment Circle on the Essence of Truth?</vt:lpstr>
      <vt:lpstr>Is Truth Correspondence (Angeleichung)? In Accord with Matter [or] Knowledge?</vt:lpstr>
      <vt:lpstr>Divine Right to Lead Bestowed by God</vt:lpstr>
      <vt:lpstr>Freedom is the F-Word</vt:lpstr>
      <vt:lpstr>Is there (Presidential) Comportment of Leadership, Conforming to ‘pregiven’ fulfillment of ‘essence of truth’?</vt:lpstr>
      <vt:lpstr>Supreme Court Ruling – Presidential Immunity</vt:lpstr>
      <vt:lpstr>The Essence of Freedom</vt:lpstr>
      <vt:lpstr>PowerPoint Presentation</vt:lpstr>
      <vt:lpstr>PowerPoint Presentation</vt:lpstr>
      <vt:lpstr>WWOK and Truth of the Bible</vt:lpstr>
      <vt:lpstr>… ek-sistent, disclosive letting beings be, attuned to Freedom</vt:lpstr>
      <vt:lpstr>Trump does not merely stray into errancy. He is always astray in errancy (Section 7) </vt:lpstr>
      <vt:lpstr>Antenarrative &amp; articulation of the truth of being as a whole</vt:lpstr>
      <vt:lpstr>PowerPoint Presentation</vt:lpstr>
      <vt:lpstr>PowerPoint Presentation</vt:lpstr>
      <vt:lpstr>PowerPoint Presentation</vt:lpstr>
      <vt:lpstr>WHY WE Can't Have Conversation Anymore?</vt:lpstr>
      <vt:lpstr>More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Boje</dc:creator>
  <cp:lastModifiedBy>David Boje</cp:lastModifiedBy>
  <cp:revision>4</cp:revision>
  <dcterms:created xsi:type="dcterms:W3CDTF">2024-10-01T12:03:03Z</dcterms:created>
  <dcterms:modified xsi:type="dcterms:W3CDTF">2024-10-01T14:51:54Z</dcterms:modified>
</cp:coreProperties>
</file>