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02" r:id="rId2"/>
    <p:sldId id="256" r:id="rId3"/>
    <p:sldId id="301" r:id="rId4"/>
    <p:sldId id="261" r:id="rId5"/>
    <p:sldId id="258" r:id="rId6"/>
    <p:sldId id="259" r:id="rId7"/>
    <p:sldId id="260" r:id="rId8"/>
    <p:sldId id="262" r:id="rId9"/>
    <p:sldId id="263" r:id="rId10"/>
    <p:sldId id="257" r:id="rId11"/>
    <p:sldId id="264" r:id="rId12"/>
    <p:sldId id="266" r:id="rId13"/>
    <p:sldId id="265" r:id="rId14"/>
    <p:sldId id="298" r:id="rId15"/>
    <p:sldId id="299" r:id="rId16"/>
    <p:sldId id="300" r:id="rId17"/>
    <p:sldId id="27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694"/>
  </p:normalViewPr>
  <p:slideViewPr>
    <p:cSldViewPr snapToGrid="0">
      <p:cViewPr varScale="1">
        <p:scale>
          <a:sx n="93" d="100"/>
          <a:sy n="93" d="100"/>
        </p:scale>
        <p:origin x="216" y="8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5" Type="http://schemas.openxmlformats.org/officeDocument/2006/relationships/image" Target="../media/image16.jp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5" Type="http://schemas.openxmlformats.org/officeDocument/2006/relationships/image" Target="../media/image16.jp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98277D-F41B-4D33-886B-78CA969AF3CC}"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1C0D35F-E162-4D26-A8FE-4F89A2B4B681}">
      <dgm:prSet/>
      <dgm:spPr/>
      <dgm:t>
        <a:bodyPr/>
        <a:lstStyle/>
        <a:p>
          <a:pPr>
            <a:lnSpc>
              <a:spcPct val="100000"/>
            </a:lnSpc>
            <a:defRPr cap="all"/>
          </a:pPr>
          <a:r>
            <a:rPr lang="en-US" dirty="0"/>
            <a:t>Annual December Quantum Storytelling Conference – </a:t>
          </a:r>
        </a:p>
      </dgm:t>
    </dgm:pt>
    <dgm:pt modelId="{D629958F-B498-498B-9B30-C36DB3C73CAB}" type="parTrans" cxnId="{656CDD7A-3411-4081-9323-A0ED8526A256}">
      <dgm:prSet/>
      <dgm:spPr/>
      <dgm:t>
        <a:bodyPr/>
        <a:lstStyle/>
        <a:p>
          <a:endParaRPr lang="en-US"/>
        </a:p>
      </dgm:t>
    </dgm:pt>
    <dgm:pt modelId="{D310998A-4968-43A1-A04B-D4A541B38890}" type="sibTrans" cxnId="{656CDD7A-3411-4081-9323-A0ED8526A256}">
      <dgm:prSet/>
      <dgm:spPr/>
      <dgm:t>
        <a:bodyPr/>
        <a:lstStyle/>
        <a:p>
          <a:endParaRPr lang="en-US"/>
        </a:p>
      </dgm:t>
    </dgm:pt>
    <dgm:pt modelId="{A837F7BB-A324-41D8-A78F-F8E9204486C0}">
      <dgm:prSet/>
      <dgm:spPr/>
      <dgm:t>
        <a:bodyPr/>
        <a:lstStyle/>
        <a:p>
          <a:pPr>
            <a:lnSpc>
              <a:spcPct val="100000"/>
            </a:lnSpc>
            <a:defRPr cap="all"/>
          </a:pPr>
          <a:r>
            <a:rPr lang="en-US" dirty="0"/>
            <a:t>Quantum-Storytelling.com</a:t>
          </a:r>
        </a:p>
      </dgm:t>
    </dgm:pt>
    <dgm:pt modelId="{E79F03A9-BFCC-4650-96F9-78084DCFC205}" type="parTrans" cxnId="{B56D899B-4E3F-4285-84EB-486F25D41269}">
      <dgm:prSet/>
      <dgm:spPr/>
      <dgm:t>
        <a:bodyPr/>
        <a:lstStyle/>
        <a:p>
          <a:endParaRPr lang="en-US"/>
        </a:p>
      </dgm:t>
    </dgm:pt>
    <dgm:pt modelId="{8F4F3E31-9298-4AA2-A416-E8C1A9365EFF}" type="sibTrans" cxnId="{B56D899B-4E3F-4285-84EB-486F25D41269}">
      <dgm:prSet/>
      <dgm:spPr/>
      <dgm:t>
        <a:bodyPr/>
        <a:lstStyle/>
        <a:p>
          <a:endParaRPr lang="en-US"/>
        </a:p>
      </dgm:t>
    </dgm:pt>
    <dgm:pt modelId="{6DF6230D-3D1C-0D49-A7D3-110474CA3894}">
      <dgm:prSet/>
      <dgm:spPr/>
      <dgm:t>
        <a:bodyPr/>
        <a:lstStyle/>
        <a:p>
          <a:pPr>
            <a:lnSpc>
              <a:spcPct val="100000"/>
            </a:lnSpc>
            <a:defRPr cap="all"/>
          </a:pPr>
          <a:r>
            <a:rPr lang="en-US" dirty="0"/>
            <a:t>Tellsittrue.com</a:t>
          </a:r>
        </a:p>
      </dgm:t>
    </dgm:pt>
    <dgm:pt modelId="{A12DCEB4-972D-A246-9BF1-25C29A754AB5}" type="parTrans" cxnId="{EC3440C8-EAEF-CE40-B958-03A975A013BD}">
      <dgm:prSet/>
      <dgm:spPr/>
      <dgm:t>
        <a:bodyPr/>
        <a:lstStyle/>
        <a:p>
          <a:endParaRPr lang="en-US"/>
        </a:p>
      </dgm:t>
    </dgm:pt>
    <dgm:pt modelId="{6F2FC62E-572B-884A-8776-167F9B5644C9}" type="sibTrans" cxnId="{EC3440C8-EAEF-CE40-B958-03A975A013BD}">
      <dgm:prSet/>
      <dgm:spPr/>
      <dgm:t>
        <a:bodyPr/>
        <a:lstStyle/>
        <a:p>
          <a:endParaRPr lang="en-US"/>
        </a:p>
      </dgm:t>
    </dgm:pt>
    <dgm:pt modelId="{F4E6132D-48C5-4447-990D-20677752FFB3}">
      <dgm:prSet/>
      <dgm:spPr/>
      <dgm:t>
        <a:bodyPr/>
        <a:lstStyle/>
        <a:p>
          <a:pPr>
            <a:lnSpc>
              <a:spcPct val="100000"/>
            </a:lnSpc>
            <a:defRPr cap="all"/>
          </a:pPr>
          <a:r>
            <a:rPr lang="en-US" dirty="0" err="1"/>
            <a:t>TrueSTORYTELLING.org</a:t>
          </a:r>
          <a:endParaRPr lang="en-US" dirty="0"/>
        </a:p>
      </dgm:t>
    </dgm:pt>
    <dgm:pt modelId="{481F2EB3-0DB5-594C-A5F4-C5297540B515}" type="parTrans" cxnId="{55837967-7A52-8A4B-BA70-6AF8732EB895}">
      <dgm:prSet/>
      <dgm:spPr/>
      <dgm:t>
        <a:bodyPr/>
        <a:lstStyle/>
        <a:p>
          <a:endParaRPr lang="en-US"/>
        </a:p>
      </dgm:t>
    </dgm:pt>
    <dgm:pt modelId="{7EA46056-94D0-8747-9CC1-0AFA5C1097E1}" type="sibTrans" cxnId="{55837967-7A52-8A4B-BA70-6AF8732EB895}">
      <dgm:prSet/>
      <dgm:spPr/>
      <dgm:t>
        <a:bodyPr/>
        <a:lstStyle/>
        <a:p>
          <a:endParaRPr lang="en-US"/>
        </a:p>
      </dgm:t>
    </dgm:pt>
    <dgm:pt modelId="{348B0EF8-EFB8-F842-9668-755BA99124D9}">
      <dgm:prSet/>
      <dgm:spPr/>
      <dgm:t>
        <a:bodyPr/>
        <a:lstStyle/>
        <a:p>
          <a:pPr>
            <a:lnSpc>
              <a:spcPct val="100000"/>
            </a:lnSpc>
            <a:defRPr cap="all"/>
          </a:pPr>
          <a:r>
            <a:rPr lang="en-US" dirty="0"/>
            <a:t>davidboje@gmail.com</a:t>
          </a:r>
        </a:p>
      </dgm:t>
    </dgm:pt>
    <dgm:pt modelId="{7A180B90-8BB2-5742-85B5-50CE3B981860}" type="parTrans" cxnId="{8B412F06-97BD-A84B-ABC4-C9A63B138453}">
      <dgm:prSet/>
      <dgm:spPr/>
      <dgm:t>
        <a:bodyPr/>
        <a:lstStyle/>
        <a:p>
          <a:endParaRPr lang="en-US"/>
        </a:p>
      </dgm:t>
    </dgm:pt>
    <dgm:pt modelId="{79BEF0F7-93FF-D649-8216-10932EF79D4B}" type="sibTrans" cxnId="{8B412F06-97BD-A84B-ABC4-C9A63B138453}">
      <dgm:prSet/>
      <dgm:spPr/>
      <dgm:t>
        <a:bodyPr/>
        <a:lstStyle/>
        <a:p>
          <a:endParaRPr lang="en-US"/>
        </a:p>
      </dgm:t>
    </dgm:pt>
    <dgm:pt modelId="{83241DFF-EB42-CC44-B67D-7E42B5B6A4DB}">
      <dgm:prSet/>
      <dgm:spPr/>
      <dgm:t>
        <a:bodyPr/>
        <a:lstStyle/>
        <a:p>
          <a:pPr>
            <a:lnSpc>
              <a:spcPct val="100000"/>
            </a:lnSpc>
            <a:defRPr cap="all"/>
          </a:pPr>
          <a:r>
            <a:rPr lang="en-US" dirty="0"/>
            <a:t>Antenarrative.com</a:t>
          </a:r>
        </a:p>
      </dgm:t>
    </dgm:pt>
    <dgm:pt modelId="{47AA1B04-4C4E-F843-83FE-5BCDBC39F4BC}" type="parTrans" cxnId="{0A349D02-D90B-4E4E-9C18-59679F48161F}">
      <dgm:prSet/>
      <dgm:spPr/>
      <dgm:t>
        <a:bodyPr/>
        <a:lstStyle/>
        <a:p>
          <a:endParaRPr lang="en-US"/>
        </a:p>
      </dgm:t>
    </dgm:pt>
    <dgm:pt modelId="{6F9B579D-4FDA-8B4C-B9AE-3C9257BBFF37}" type="sibTrans" cxnId="{0A349D02-D90B-4E4E-9C18-59679F48161F}">
      <dgm:prSet/>
      <dgm:spPr/>
      <dgm:t>
        <a:bodyPr/>
        <a:lstStyle/>
        <a:p>
          <a:endParaRPr lang="en-US"/>
        </a:p>
      </dgm:t>
    </dgm:pt>
    <dgm:pt modelId="{F40FD503-0EFF-43E4-9D91-E0B9266BF745}" type="pres">
      <dgm:prSet presAssocID="{E498277D-F41B-4D33-886B-78CA969AF3CC}" presName="root" presStyleCnt="0">
        <dgm:presLayoutVars>
          <dgm:dir/>
          <dgm:resizeHandles val="exact"/>
        </dgm:presLayoutVars>
      </dgm:prSet>
      <dgm:spPr/>
    </dgm:pt>
    <dgm:pt modelId="{F4636292-ADB6-4B15-A5BF-406D32EA26C7}" type="pres">
      <dgm:prSet presAssocID="{E1C0D35F-E162-4D26-A8FE-4F89A2B4B681}" presName="compNode" presStyleCnt="0"/>
      <dgm:spPr/>
    </dgm:pt>
    <dgm:pt modelId="{7A4BA33D-BF70-4D41-9715-07A4DCB877F4}" type="pres">
      <dgm:prSet presAssocID="{E1C0D35F-E162-4D26-A8FE-4F89A2B4B681}" presName="iconBgRect" presStyleLbl="bgShp" presStyleIdx="0" presStyleCnt="6"/>
      <dgm:spPr/>
    </dgm:pt>
    <dgm:pt modelId="{BD543F08-8786-4FCC-A21C-FD050EACA1AF}" type="pres">
      <dgm:prSet presAssocID="{E1C0D35F-E162-4D26-A8FE-4F89A2B4B68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tom"/>
        </a:ext>
      </dgm:extLst>
    </dgm:pt>
    <dgm:pt modelId="{36B59F28-B506-4806-9BF8-55B0C0D99026}" type="pres">
      <dgm:prSet presAssocID="{E1C0D35F-E162-4D26-A8FE-4F89A2B4B681}" presName="spaceRect" presStyleCnt="0"/>
      <dgm:spPr/>
    </dgm:pt>
    <dgm:pt modelId="{EB94204B-7152-4187-AEBB-C76454712009}" type="pres">
      <dgm:prSet presAssocID="{E1C0D35F-E162-4D26-A8FE-4F89A2B4B681}" presName="textRect" presStyleLbl="revTx" presStyleIdx="0" presStyleCnt="6">
        <dgm:presLayoutVars>
          <dgm:chMax val="1"/>
          <dgm:chPref val="1"/>
        </dgm:presLayoutVars>
      </dgm:prSet>
      <dgm:spPr/>
    </dgm:pt>
    <dgm:pt modelId="{17DDFCAB-46E7-47DA-86DB-D28D4DE9CFE7}" type="pres">
      <dgm:prSet presAssocID="{D310998A-4968-43A1-A04B-D4A541B38890}" presName="sibTrans" presStyleCnt="0"/>
      <dgm:spPr/>
    </dgm:pt>
    <dgm:pt modelId="{693AF686-93C8-4D7D-B9A0-08674B1E2BCA}" type="pres">
      <dgm:prSet presAssocID="{A837F7BB-A324-41D8-A78F-F8E9204486C0}" presName="compNode" presStyleCnt="0"/>
      <dgm:spPr/>
    </dgm:pt>
    <dgm:pt modelId="{CF845E02-18A8-47D2-8187-81E3B507D916}" type="pres">
      <dgm:prSet presAssocID="{A837F7BB-A324-41D8-A78F-F8E9204486C0}" presName="iconBgRect" presStyleLbl="bgShp" presStyleIdx="1" presStyleCnt="6"/>
      <dgm:spPr/>
    </dgm:pt>
    <dgm:pt modelId="{6B473A8E-9D68-48B5-B5A7-F408D7F0DDFD}" type="pres">
      <dgm:prSet presAssocID="{A837F7BB-A324-41D8-A78F-F8E9204486C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Americas"/>
        </a:ext>
      </dgm:extLst>
    </dgm:pt>
    <dgm:pt modelId="{FF8846B7-0482-4769-99AB-50F55E6190A4}" type="pres">
      <dgm:prSet presAssocID="{A837F7BB-A324-41D8-A78F-F8E9204486C0}" presName="spaceRect" presStyleCnt="0"/>
      <dgm:spPr/>
    </dgm:pt>
    <dgm:pt modelId="{4224CC8B-3524-4FA4-8D07-A97E5600137E}" type="pres">
      <dgm:prSet presAssocID="{A837F7BB-A324-41D8-A78F-F8E9204486C0}" presName="textRect" presStyleLbl="revTx" presStyleIdx="1" presStyleCnt="6">
        <dgm:presLayoutVars>
          <dgm:chMax val="1"/>
          <dgm:chPref val="1"/>
        </dgm:presLayoutVars>
      </dgm:prSet>
      <dgm:spPr/>
    </dgm:pt>
    <dgm:pt modelId="{0C77A5F8-6B41-C94A-9507-66DE351F9533}" type="pres">
      <dgm:prSet presAssocID="{8F4F3E31-9298-4AA2-A416-E8C1A9365EFF}" presName="sibTrans" presStyleCnt="0"/>
      <dgm:spPr/>
    </dgm:pt>
    <dgm:pt modelId="{19B563F1-9678-8547-89B4-6838C1658C51}" type="pres">
      <dgm:prSet presAssocID="{83241DFF-EB42-CC44-B67D-7E42B5B6A4DB}" presName="compNode" presStyleCnt="0"/>
      <dgm:spPr/>
    </dgm:pt>
    <dgm:pt modelId="{B975727C-2830-1A46-B805-02744852ADCA}" type="pres">
      <dgm:prSet presAssocID="{83241DFF-EB42-CC44-B67D-7E42B5B6A4DB}" presName="iconBgRect" presStyleLbl="bgShp" presStyleIdx="2" presStyleCnt="6"/>
      <dgm:spPr/>
    </dgm:pt>
    <dgm:pt modelId="{00E05568-B774-054D-8419-192844858277}" type="pres">
      <dgm:prSet presAssocID="{83241DFF-EB42-CC44-B67D-7E42B5B6A4DB}" presName="iconRect" presStyleLbl="node1" presStyleIdx="2" presStyleCnt="6"/>
      <dgm:spPr/>
    </dgm:pt>
    <dgm:pt modelId="{4F450250-0DC9-EB4B-A1DE-269041933C3D}" type="pres">
      <dgm:prSet presAssocID="{83241DFF-EB42-CC44-B67D-7E42B5B6A4DB}" presName="spaceRect" presStyleCnt="0"/>
      <dgm:spPr/>
    </dgm:pt>
    <dgm:pt modelId="{78E5BBEA-2D49-C142-A21A-B5AEBEEF269D}" type="pres">
      <dgm:prSet presAssocID="{83241DFF-EB42-CC44-B67D-7E42B5B6A4DB}" presName="textRect" presStyleLbl="revTx" presStyleIdx="2" presStyleCnt="6" custScaleX="145195">
        <dgm:presLayoutVars>
          <dgm:chMax val="1"/>
          <dgm:chPref val="1"/>
        </dgm:presLayoutVars>
      </dgm:prSet>
      <dgm:spPr/>
    </dgm:pt>
    <dgm:pt modelId="{AE9FFAB4-9076-7F48-9BE7-3919BBB40276}" type="pres">
      <dgm:prSet presAssocID="{6F9B579D-4FDA-8B4C-B9AE-3C9257BBFF37}" presName="sibTrans" presStyleCnt="0"/>
      <dgm:spPr/>
    </dgm:pt>
    <dgm:pt modelId="{7579C894-00FF-614B-85CB-914E266D53E5}" type="pres">
      <dgm:prSet presAssocID="{F4E6132D-48C5-4447-990D-20677752FFB3}" presName="compNode" presStyleCnt="0"/>
      <dgm:spPr/>
    </dgm:pt>
    <dgm:pt modelId="{E47BC14B-F893-1E42-A869-729B06CE7823}" type="pres">
      <dgm:prSet presAssocID="{F4E6132D-48C5-4447-990D-20677752FFB3}" presName="iconBgRect" presStyleLbl="bgShp" presStyleIdx="3" presStyleCnt="6"/>
      <dgm:spPr/>
    </dgm:pt>
    <dgm:pt modelId="{157B359F-96C8-A345-9A97-03E305534738}" type="pres">
      <dgm:prSet presAssocID="{F4E6132D-48C5-4447-990D-20677752FFB3}" presName="iconRect" presStyleLbl="node1" presStyleIdx="3" presStyleCnt="6"/>
      <dgm:spPr/>
    </dgm:pt>
    <dgm:pt modelId="{BD6D49CA-6760-C041-A173-C84DB3B5EA83}" type="pres">
      <dgm:prSet presAssocID="{F4E6132D-48C5-4447-990D-20677752FFB3}" presName="spaceRect" presStyleCnt="0"/>
      <dgm:spPr/>
    </dgm:pt>
    <dgm:pt modelId="{8A86A9B4-532D-4D41-A6D2-DF00BCA7D5FC}" type="pres">
      <dgm:prSet presAssocID="{F4E6132D-48C5-4447-990D-20677752FFB3}" presName="textRect" presStyleLbl="revTx" presStyleIdx="3" presStyleCnt="6" custScaleX="147792">
        <dgm:presLayoutVars>
          <dgm:chMax val="1"/>
          <dgm:chPref val="1"/>
        </dgm:presLayoutVars>
      </dgm:prSet>
      <dgm:spPr/>
    </dgm:pt>
    <dgm:pt modelId="{8AB2B274-A901-7C45-B2E1-5C606CAC2F27}" type="pres">
      <dgm:prSet presAssocID="{7EA46056-94D0-8747-9CC1-0AFA5C1097E1}" presName="sibTrans" presStyleCnt="0"/>
      <dgm:spPr/>
    </dgm:pt>
    <dgm:pt modelId="{754FD4B8-F754-6E45-B0F3-192D99CC4CA2}" type="pres">
      <dgm:prSet presAssocID="{6DF6230D-3D1C-0D49-A7D3-110474CA3894}" presName="compNode" presStyleCnt="0"/>
      <dgm:spPr/>
    </dgm:pt>
    <dgm:pt modelId="{ED0D0EDC-A904-DF40-B3C7-553F2D0D8AC3}" type="pres">
      <dgm:prSet presAssocID="{6DF6230D-3D1C-0D49-A7D3-110474CA3894}" presName="iconBgRect" presStyleLbl="bgShp" presStyleIdx="4" presStyleCnt="6"/>
      <dgm:spPr/>
    </dgm:pt>
    <dgm:pt modelId="{A168EF1F-EC9E-CB47-BA63-C7AF53BEC4EE}" type="pres">
      <dgm:prSet presAssocID="{6DF6230D-3D1C-0D49-A7D3-110474CA3894}" presName="iconRect" presStyleLbl="nod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5ADA3AA8-2A48-4C46-A43D-4881158236F9}" type="pres">
      <dgm:prSet presAssocID="{6DF6230D-3D1C-0D49-A7D3-110474CA3894}" presName="spaceRect" presStyleCnt="0"/>
      <dgm:spPr/>
    </dgm:pt>
    <dgm:pt modelId="{4387B3EA-E9D6-A84A-94DF-068073FF5966}" type="pres">
      <dgm:prSet presAssocID="{6DF6230D-3D1C-0D49-A7D3-110474CA3894}" presName="textRect" presStyleLbl="revTx" presStyleIdx="4" presStyleCnt="6">
        <dgm:presLayoutVars>
          <dgm:chMax val="1"/>
          <dgm:chPref val="1"/>
        </dgm:presLayoutVars>
      </dgm:prSet>
      <dgm:spPr/>
    </dgm:pt>
    <dgm:pt modelId="{F2C7B001-AD39-8748-A479-A1684ACB6748}" type="pres">
      <dgm:prSet presAssocID="{6F2FC62E-572B-884A-8776-167F9B5644C9}" presName="sibTrans" presStyleCnt="0"/>
      <dgm:spPr/>
    </dgm:pt>
    <dgm:pt modelId="{BDA928E6-0686-E949-BB9B-E532DF1C997A}" type="pres">
      <dgm:prSet presAssocID="{348B0EF8-EFB8-F842-9668-755BA99124D9}" presName="compNode" presStyleCnt="0"/>
      <dgm:spPr/>
    </dgm:pt>
    <dgm:pt modelId="{E3CDE1EB-EA88-1946-BDE0-2A92882BC014}" type="pres">
      <dgm:prSet presAssocID="{348B0EF8-EFB8-F842-9668-755BA99124D9}" presName="iconBgRect" presStyleLbl="bgShp" presStyleIdx="5" presStyleCnt="6"/>
      <dgm:spPr/>
    </dgm:pt>
    <dgm:pt modelId="{3D137EC2-7FFB-AF4A-90D7-063110BB4340}" type="pres">
      <dgm:prSet presAssocID="{348B0EF8-EFB8-F842-9668-755BA99124D9}" presName="iconRect" presStyleLbl="node1" presStyleIdx="5" presStyleCnt="6"/>
      <dgm:spPr/>
    </dgm:pt>
    <dgm:pt modelId="{9920C98F-2A2C-714E-ABA2-475010452358}" type="pres">
      <dgm:prSet presAssocID="{348B0EF8-EFB8-F842-9668-755BA99124D9}" presName="spaceRect" presStyleCnt="0"/>
      <dgm:spPr/>
    </dgm:pt>
    <dgm:pt modelId="{4A3ED05D-7093-D34D-B558-973AE98AFE8E}" type="pres">
      <dgm:prSet presAssocID="{348B0EF8-EFB8-F842-9668-755BA99124D9}" presName="textRect" presStyleLbl="revTx" presStyleIdx="5" presStyleCnt="6" custScaleX="160617">
        <dgm:presLayoutVars>
          <dgm:chMax val="1"/>
          <dgm:chPref val="1"/>
        </dgm:presLayoutVars>
      </dgm:prSet>
      <dgm:spPr/>
    </dgm:pt>
  </dgm:ptLst>
  <dgm:cxnLst>
    <dgm:cxn modelId="{0A349D02-D90B-4E4E-9C18-59679F48161F}" srcId="{E498277D-F41B-4D33-886B-78CA969AF3CC}" destId="{83241DFF-EB42-CC44-B67D-7E42B5B6A4DB}" srcOrd="2" destOrd="0" parTransId="{47AA1B04-4C4E-F843-83FE-5BCDBC39F4BC}" sibTransId="{6F9B579D-4FDA-8B4C-B9AE-3C9257BBFF37}"/>
    <dgm:cxn modelId="{8B412F06-97BD-A84B-ABC4-C9A63B138453}" srcId="{E498277D-F41B-4D33-886B-78CA969AF3CC}" destId="{348B0EF8-EFB8-F842-9668-755BA99124D9}" srcOrd="5" destOrd="0" parTransId="{7A180B90-8BB2-5742-85B5-50CE3B981860}" sibTransId="{79BEF0F7-93FF-D649-8216-10932EF79D4B}"/>
    <dgm:cxn modelId="{CFE1F625-67C9-1F4B-AE7B-7434F4DCA862}" type="presOf" srcId="{F4E6132D-48C5-4447-990D-20677752FFB3}" destId="{8A86A9B4-532D-4D41-A6D2-DF00BCA7D5FC}" srcOrd="0" destOrd="0" presId="urn:microsoft.com/office/officeart/2018/5/layout/IconCircleLabelList"/>
    <dgm:cxn modelId="{55837967-7A52-8A4B-BA70-6AF8732EB895}" srcId="{E498277D-F41B-4D33-886B-78CA969AF3CC}" destId="{F4E6132D-48C5-4447-990D-20677752FFB3}" srcOrd="3" destOrd="0" parTransId="{481F2EB3-0DB5-594C-A5F4-C5297540B515}" sibTransId="{7EA46056-94D0-8747-9CC1-0AFA5C1097E1}"/>
    <dgm:cxn modelId="{C4D4C16E-CE56-4241-8D2F-66F26ECA41A6}" type="presOf" srcId="{E498277D-F41B-4D33-886B-78CA969AF3CC}" destId="{F40FD503-0EFF-43E4-9D91-E0B9266BF745}" srcOrd="0" destOrd="0" presId="urn:microsoft.com/office/officeart/2018/5/layout/IconCircleLabelList"/>
    <dgm:cxn modelId="{656CDD7A-3411-4081-9323-A0ED8526A256}" srcId="{E498277D-F41B-4D33-886B-78CA969AF3CC}" destId="{E1C0D35F-E162-4D26-A8FE-4F89A2B4B681}" srcOrd="0" destOrd="0" parTransId="{D629958F-B498-498B-9B30-C36DB3C73CAB}" sibTransId="{D310998A-4968-43A1-A04B-D4A541B38890}"/>
    <dgm:cxn modelId="{B56D899B-4E3F-4285-84EB-486F25D41269}" srcId="{E498277D-F41B-4D33-886B-78CA969AF3CC}" destId="{A837F7BB-A324-41D8-A78F-F8E9204486C0}" srcOrd="1" destOrd="0" parTransId="{E79F03A9-BFCC-4650-96F9-78084DCFC205}" sibTransId="{8F4F3E31-9298-4AA2-A416-E8C1A9365EFF}"/>
    <dgm:cxn modelId="{F8009A9E-D220-704C-A2BF-2DDF9737FEB3}" type="presOf" srcId="{83241DFF-EB42-CC44-B67D-7E42B5B6A4DB}" destId="{78E5BBEA-2D49-C142-A21A-B5AEBEEF269D}" srcOrd="0" destOrd="0" presId="urn:microsoft.com/office/officeart/2018/5/layout/IconCircleLabelList"/>
    <dgm:cxn modelId="{A58325B4-8CB8-9A46-8923-598928EA4B97}" type="presOf" srcId="{6DF6230D-3D1C-0D49-A7D3-110474CA3894}" destId="{4387B3EA-E9D6-A84A-94DF-068073FF5966}" srcOrd="0" destOrd="0" presId="urn:microsoft.com/office/officeart/2018/5/layout/IconCircleLabelList"/>
    <dgm:cxn modelId="{EC3440C8-EAEF-CE40-B958-03A975A013BD}" srcId="{E498277D-F41B-4D33-886B-78CA969AF3CC}" destId="{6DF6230D-3D1C-0D49-A7D3-110474CA3894}" srcOrd="4" destOrd="0" parTransId="{A12DCEB4-972D-A246-9BF1-25C29A754AB5}" sibTransId="{6F2FC62E-572B-884A-8776-167F9B5644C9}"/>
    <dgm:cxn modelId="{17F8C8F6-A55F-9843-BA30-BE4B4228EA74}" type="presOf" srcId="{348B0EF8-EFB8-F842-9668-755BA99124D9}" destId="{4A3ED05D-7093-D34D-B558-973AE98AFE8E}" srcOrd="0" destOrd="0" presId="urn:microsoft.com/office/officeart/2018/5/layout/IconCircleLabelList"/>
    <dgm:cxn modelId="{94BC1BFD-971A-4234-9B12-62BFCA95DD5D}" type="presOf" srcId="{A837F7BB-A324-41D8-A78F-F8E9204486C0}" destId="{4224CC8B-3524-4FA4-8D07-A97E5600137E}" srcOrd="0" destOrd="0" presId="urn:microsoft.com/office/officeart/2018/5/layout/IconCircleLabelList"/>
    <dgm:cxn modelId="{F70AC1FF-FC6C-47DD-9DC5-75BF8CBEE7CC}" type="presOf" srcId="{E1C0D35F-E162-4D26-A8FE-4F89A2B4B681}" destId="{EB94204B-7152-4187-AEBB-C76454712009}" srcOrd="0" destOrd="0" presId="urn:microsoft.com/office/officeart/2018/5/layout/IconCircleLabelList"/>
    <dgm:cxn modelId="{0466A153-C34D-45BB-AC17-BECEABD2B70D}" type="presParOf" srcId="{F40FD503-0EFF-43E4-9D91-E0B9266BF745}" destId="{F4636292-ADB6-4B15-A5BF-406D32EA26C7}" srcOrd="0" destOrd="0" presId="urn:microsoft.com/office/officeart/2018/5/layout/IconCircleLabelList"/>
    <dgm:cxn modelId="{6C7A1F3E-8648-4887-8DEE-09E55DB01582}" type="presParOf" srcId="{F4636292-ADB6-4B15-A5BF-406D32EA26C7}" destId="{7A4BA33D-BF70-4D41-9715-07A4DCB877F4}" srcOrd="0" destOrd="0" presId="urn:microsoft.com/office/officeart/2018/5/layout/IconCircleLabelList"/>
    <dgm:cxn modelId="{BB5C0393-43CC-489C-B118-592DDB4DE77B}" type="presParOf" srcId="{F4636292-ADB6-4B15-A5BF-406D32EA26C7}" destId="{BD543F08-8786-4FCC-A21C-FD050EACA1AF}" srcOrd="1" destOrd="0" presId="urn:microsoft.com/office/officeart/2018/5/layout/IconCircleLabelList"/>
    <dgm:cxn modelId="{691DFF28-D1AF-4B9D-8756-F281757916D9}" type="presParOf" srcId="{F4636292-ADB6-4B15-A5BF-406D32EA26C7}" destId="{36B59F28-B506-4806-9BF8-55B0C0D99026}" srcOrd="2" destOrd="0" presId="urn:microsoft.com/office/officeart/2018/5/layout/IconCircleLabelList"/>
    <dgm:cxn modelId="{BB09A74D-31AE-4600-AFAF-2A38317A6CEA}" type="presParOf" srcId="{F4636292-ADB6-4B15-A5BF-406D32EA26C7}" destId="{EB94204B-7152-4187-AEBB-C76454712009}" srcOrd="3" destOrd="0" presId="urn:microsoft.com/office/officeart/2018/5/layout/IconCircleLabelList"/>
    <dgm:cxn modelId="{BB2D22A4-C501-441F-8D4A-3217C0C30400}" type="presParOf" srcId="{F40FD503-0EFF-43E4-9D91-E0B9266BF745}" destId="{17DDFCAB-46E7-47DA-86DB-D28D4DE9CFE7}" srcOrd="1" destOrd="0" presId="urn:microsoft.com/office/officeart/2018/5/layout/IconCircleLabelList"/>
    <dgm:cxn modelId="{7A5B08A5-50DF-4C59-B0CC-C3A89F914296}" type="presParOf" srcId="{F40FD503-0EFF-43E4-9D91-E0B9266BF745}" destId="{693AF686-93C8-4D7D-B9A0-08674B1E2BCA}" srcOrd="2" destOrd="0" presId="urn:microsoft.com/office/officeart/2018/5/layout/IconCircleLabelList"/>
    <dgm:cxn modelId="{39AFC364-A93B-4EB7-8E47-A8E4BDC1CE23}" type="presParOf" srcId="{693AF686-93C8-4D7D-B9A0-08674B1E2BCA}" destId="{CF845E02-18A8-47D2-8187-81E3B507D916}" srcOrd="0" destOrd="0" presId="urn:microsoft.com/office/officeart/2018/5/layout/IconCircleLabelList"/>
    <dgm:cxn modelId="{E4CA0E67-1F06-4D5C-B0C8-95CA373165CB}" type="presParOf" srcId="{693AF686-93C8-4D7D-B9A0-08674B1E2BCA}" destId="{6B473A8E-9D68-48B5-B5A7-F408D7F0DDFD}" srcOrd="1" destOrd="0" presId="urn:microsoft.com/office/officeart/2018/5/layout/IconCircleLabelList"/>
    <dgm:cxn modelId="{C7FF73A6-094F-4720-B8C6-E1C4D17663B1}" type="presParOf" srcId="{693AF686-93C8-4D7D-B9A0-08674B1E2BCA}" destId="{FF8846B7-0482-4769-99AB-50F55E6190A4}" srcOrd="2" destOrd="0" presId="urn:microsoft.com/office/officeart/2018/5/layout/IconCircleLabelList"/>
    <dgm:cxn modelId="{74E2F525-8285-4197-998D-EE2A91B2B422}" type="presParOf" srcId="{693AF686-93C8-4D7D-B9A0-08674B1E2BCA}" destId="{4224CC8B-3524-4FA4-8D07-A97E5600137E}" srcOrd="3" destOrd="0" presId="urn:microsoft.com/office/officeart/2018/5/layout/IconCircleLabelList"/>
    <dgm:cxn modelId="{F9A06FD8-89B9-BC43-BEF1-A8D7E7DB8568}" type="presParOf" srcId="{F40FD503-0EFF-43E4-9D91-E0B9266BF745}" destId="{0C77A5F8-6B41-C94A-9507-66DE351F9533}" srcOrd="3" destOrd="0" presId="urn:microsoft.com/office/officeart/2018/5/layout/IconCircleLabelList"/>
    <dgm:cxn modelId="{D936C815-48FB-8B43-9EC8-8A1D763E0263}" type="presParOf" srcId="{F40FD503-0EFF-43E4-9D91-E0B9266BF745}" destId="{19B563F1-9678-8547-89B4-6838C1658C51}" srcOrd="4" destOrd="0" presId="urn:microsoft.com/office/officeart/2018/5/layout/IconCircleLabelList"/>
    <dgm:cxn modelId="{36DA5606-E7B4-274B-871A-B1B94F5D6D03}" type="presParOf" srcId="{19B563F1-9678-8547-89B4-6838C1658C51}" destId="{B975727C-2830-1A46-B805-02744852ADCA}" srcOrd="0" destOrd="0" presId="urn:microsoft.com/office/officeart/2018/5/layout/IconCircleLabelList"/>
    <dgm:cxn modelId="{7BE8F48B-251D-D147-B2B1-59CC046EF8DF}" type="presParOf" srcId="{19B563F1-9678-8547-89B4-6838C1658C51}" destId="{00E05568-B774-054D-8419-192844858277}" srcOrd="1" destOrd="0" presId="urn:microsoft.com/office/officeart/2018/5/layout/IconCircleLabelList"/>
    <dgm:cxn modelId="{AA676D1E-69A3-D140-B4CF-982A779AAA81}" type="presParOf" srcId="{19B563F1-9678-8547-89B4-6838C1658C51}" destId="{4F450250-0DC9-EB4B-A1DE-269041933C3D}" srcOrd="2" destOrd="0" presId="urn:microsoft.com/office/officeart/2018/5/layout/IconCircleLabelList"/>
    <dgm:cxn modelId="{EB3EDF9F-C0DA-ED4E-A814-AE0FD5570D3F}" type="presParOf" srcId="{19B563F1-9678-8547-89B4-6838C1658C51}" destId="{78E5BBEA-2D49-C142-A21A-B5AEBEEF269D}" srcOrd="3" destOrd="0" presId="urn:microsoft.com/office/officeart/2018/5/layout/IconCircleLabelList"/>
    <dgm:cxn modelId="{96CD4371-11E1-DE44-94F9-9FAA93B3C9CE}" type="presParOf" srcId="{F40FD503-0EFF-43E4-9D91-E0B9266BF745}" destId="{AE9FFAB4-9076-7F48-9BE7-3919BBB40276}" srcOrd="5" destOrd="0" presId="urn:microsoft.com/office/officeart/2018/5/layout/IconCircleLabelList"/>
    <dgm:cxn modelId="{4595AD1B-2FE6-894A-82FF-4CBD13029820}" type="presParOf" srcId="{F40FD503-0EFF-43E4-9D91-E0B9266BF745}" destId="{7579C894-00FF-614B-85CB-914E266D53E5}" srcOrd="6" destOrd="0" presId="urn:microsoft.com/office/officeart/2018/5/layout/IconCircleLabelList"/>
    <dgm:cxn modelId="{390EBBD3-6D90-8749-BBA8-079733CE0DE9}" type="presParOf" srcId="{7579C894-00FF-614B-85CB-914E266D53E5}" destId="{E47BC14B-F893-1E42-A869-729B06CE7823}" srcOrd="0" destOrd="0" presId="urn:microsoft.com/office/officeart/2018/5/layout/IconCircleLabelList"/>
    <dgm:cxn modelId="{6F4F7F45-5324-7F46-9D09-AC889885AEF3}" type="presParOf" srcId="{7579C894-00FF-614B-85CB-914E266D53E5}" destId="{157B359F-96C8-A345-9A97-03E305534738}" srcOrd="1" destOrd="0" presId="urn:microsoft.com/office/officeart/2018/5/layout/IconCircleLabelList"/>
    <dgm:cxn modelId="{BD85B21B-9201-F54D-B096-23D3802FA9AB}" type="presParOf" srcId="{7579C894-00FF-614B-85CB-914E266D53E5}" destId="{BD6D49CA-6760-C041-A173-C84DB3B5EA83}" srcOrd="2" destOrd="0" presId="urn:microsoft.com/office/officeart/2018/5/layout/IconCircleLabelList"/>
    <dgm:cxn modelId="{FE9F2A38-B671-3540-A50C-997573FE01AA}" type="presParOf" srcId="{7579C894-00FF-614B-85CB-914E266D53E5}" destId="{8A86A9B4-532D-4D41-A6D2-DF00BCA7D5FC}" srcOrd="3" destOrd="0" presId="urn:microsoft.com/office/officeart/2018/5/layout/IconCircleLabelList"/>
    <dgm:cxn modelId="{590464EC-6C34-B840-82C2-81A38B83809B}" type="presParOf" srcId="{F40FD503-0EFF-43E4-9D91-E0B9266BF745}" destId="{8AB2B274-A901-7C45-B2E1-5C606CAC2F27}" srcOrd="7" destOrd="0" presId="urn:microsoft.com/office/officeart/2018/5/layout/IconCircleLabelList"/>
    <dgm:cxn modelId="{28029929-9CF3-574C-9868-ADC3ED07A0D2}" type="presParOf" srcId="{F40FD503-0EFF-43E4-9D91-E0B9266BF745}" destId="{754FD4B8-F754-6E45-B0F3-192D99CC4CA2}" srcOrd="8" destOrd="0" presId="urn:microsoft.com/office/officeart/2018/5/layout/IconCircleLabelList"/>
    <dgm:cxn modelId="{4EB498F9-4F43-7141-A032-B1E86238EF93}" type="presParOf" srcId="{754FD4B8-F754-6E45-B0F3-192D99CC4CA2}" destId="{ED0D0EDC-A904-DF40-B3C7-553F2D0D8AC3}" srcOrd="0" destOrd="0" presId="urn:microsoft.com/office/officeart/2018/5/layout/IconCircleLabelList"/>
    <dgm:cxn modelId="{884A9EC0-42F6-7C42-947F-45D8E313AD67}" type="presParOf" srcId="{754FD4B8-F754-6E45-B0F3-192D99CC4CA2}" destId="{A168EF1F-EC9E-CB47-BA63-C7AF53BEC4EE}" srcOrd="1" destOrd="0" presId="urn:microsoft.com/office/officeart/2018/5/layout/IconCircleLabelList"/>
    <dgm:cxn modelId="{1977A65A-1E0F-174A-9004-83D8ED51B05B}" type="presParOf" srcId="{754FD4B8-F754-6E45-B0F3-192D99CC4CA2}" destId="{5ADA3AA8-2A48-4C46-A43D-4881158236F9}" srcOrd="2" destOrd="0" presId="urn:microsoft.com/office/officeart/2018/5/layout/IconCircleLabelList"/>
    <dgm:cxn modelId="{508DC87B-BE96-3C4D-8C05-8729AE165E25}" type="presParOf" srcId="{754FD4B8-F754-6E45-B0F3-192D99CC4CA2}" destId="{4387B3EA-E9D6-A84A-94DF-068073FF5966}" srcOrd="3" destOrd="0" presId="urn:microsoft.com/office/officeart/2018/5/layout/IconCircleLabelList"/>
    <dgm:cxn modelId="{5F38D907-5FB6-A24E-8D2A-E1B1FFD28F35}" type="presParOf" srcId="{F40FD503-0EFF-43E4-9D91-E0B9266BF745}" destId="{F2C7B001-AD39-8748-A479-A1684ACB6748}" srcOrd="9" destOrd="0" presId="urn:microsoft.com/office/officeart/2018/5/layout/IconCircleLabelList"/>
    <dgm:cxn modelId="{D2F14432-844C-3940-A143-92B111105766}" type="presParOf" srcId="{F40FD503-0EFF-43E4-9D91-E0B9266BF745}" destId="{BDA928E6-0686-E949-BB9B-E532DF1C997A}" srcOrd="10" destOrd="0" presId="urn:microsoft.com/office/officeart/2018/5/layout/IconCircleLabelList"/>
    <dgm:cxn modelId="{D292922C-9C21-5D40-A92A-DEFA9E474F76}" type="presParOf" srcId="{BDA928E6-0686-E949-BB9B-E532DF1C997A}" destId="{E3CDE1EB-EA88-1946-BDE0-2A92882BC014}" srcOrd="0" destOrd="0" presId="urn:microsoft.com/office/officeart/2018/5/layout/IconCircleLabelList"/>
    <dgm:cxn modelId="{18408946-6E6C-4446-9A68-7743319471C6}" type="presParOf" srcId="{BDA928E6-0686-E949-BB9B-E532DF1C997A}" destId="{3D137EC2-7FFB-AF4A-90D7-063110BB4340}" srcOrd="1" destOrd="0" presId="urn:microsoft.com/office/officeart/2018/5/layout/IconCircleLabelList"/>
    <dgm:cxn modelId="{1EE9A839-AD9C-1443-A80F-D91E5CB46BE0}" type="presParOf" srcId="{BDA928E6-0686-E949-BB9B-E532DF1C997A}" destId="{9920C98F-2A2C-714E-ABA2-475010452358}" srcOrd="2" destOrd="0" presId="urn:microsoft.com/office/officeart/2018/5/layout/IconCircleLabelList"/>
    <dgm:cxn modelId="{1612EFA5-F54B-9841-9279-1013AC335C6F}" type="presParOf" srcId="{BDA928E6-0686-E949-BB9B-E532DF1C997A}" destId="{4A3ED05D-7093-D34D-B558-973AE98AFE8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BA33D-BF70-4D41-9715-07A4DCB877F4}">
      <dsp:nvSpPr>
        <dsp:cNvPr id="0" name=""/>
        <dsp:cNvSpPr/>
      </dsp:nvSpPr>
      <dsp:spPr>
        <a:xfrm>
          <a:off x="385002" y="1312"/>
          <a:ext cx="826716" cy="82671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543F08-8786-4FCC-A21C-FD050EACA1AF}">
      <dsp:nvSpPr>
        <dsp:cNvPr id="0" name=""/>
        <dsp:cNvSpPr/>
      </dsp:nvSpPr>
      <dsp:spPr>
        <a:xfrm>
          <a:off x="561187" y="177498"/>
          <a:ext cx="474345" cy="4743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94204B-7152-4187-AEBB-C76454712009}">
      <dsp:nvSpPr>
        <dsp:cNvPr id="0" name=""/>
        <dsp:cNvSpPr/>
      </dsp:nvSpPr>
      <dsp:spPr>
        <a:xfrm>
          <a:off x="120723" y="1085531"/>
          <a:ext cx="1355273" cy="542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Annual December Quantum Storytelling Conference – </a:t>
          </a:r>
        </a:p>
      </dsp:txBody>
      <dsp:txXfrm>
        <a:off x="120723" y="1085531"/>
        <a:ext cx="1355273" cy="542109"/>
      </dsp:txXfrm>
    </dsp:sp>
    <dsp:sp modelId="{CF845E02-18A8-47D2-8187-81E3B507D916}">
      <dsp:nvSpPr>
        <dsp:cNvPr id="0" name=""/>
        <dsp:cNvSpPr/>
      </dsp:nvSpPr>
      <dsp:spPr>
        <a:xfrm>
          <a:off x="1977448" y="1312"/>
          <a:ext cx="826716" cy="82671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473A8E-9D68-48B5-B5A7-F408D7F0DDFD}">
      <dsp:nvSpPr>
        <dsp:cNvPr id="0" name=""/>
        <dsp:cNvSpPr/>
      </dsp:nvSpPr>
      <dsp:spPr>
        <a:xfrm>
          <a:off x="2153633" y="177498"/>
          <a:ext cx="474345" cy="4743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24CC8B-3524-4FA4-8D07-A97E5600137E}">
      <dsp:nvSpPr>
        <dsp:cNvPr id="0" name=""/>
        <dsp:cNvSpPr/>
      </dsp:nvSpPr>
      <dsp:spPr>
        <a:xfrm>
          <a:off x="1713170" y="1085531"/>
          <a:ext cx="1355273" cy="542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Quantum-Storytelling.com</a:t>
          </a:r>
        </a:p>
      </dsp:txBody>
      <dsp:txXfrm>
        <a:off x="1713170" y="1085531"/>
        <a:ext cx="1355273" cy="542109"/>
      </dsp:txXfrm>
    </dsp:sp>
    <dsp:sp modelId="{B975727C-2830-1A46-B805-02744852ADCA}">
      <dsp:nvSpPr>
        <dsp:cNvPr id="0" name=""/>
        <dsp:cNvSpPr/>
      </dsp:nvSpPr>
      <dsp:spPr>
        <a:xfrm>
          <a:off x="3876152" y="1312"/>
          <a:ext cx="826716" cy="82671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E05568-B774-054D-8419-192844858277}">
      <dsp:nvSpPr>
        <dsp:cNvPr id="0" name=""/>
        <dsp:cNvSpPr/>
      </dsp:nvSpPr>
      <dsp:spPr>
        <a:xfrm>
          <a:off x="4052338" y="177498"/>
          <a:ext cx="474345" cy="474345"/>
        </a:xfrm>
        <a:prstGeom prst="rect">
          <a:avLst/>
        </a:prstGeom>
        <a:solidFill>
          <a:schemeClr val="bg1">
            <a:hueOff val="0"/>
            <a:satOff val="0"/>
            <a:lumOff val="0"/>
            <a:alphaOff val="0"/>
          </a:schemeClr>
        </a:solid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E5BBEA-2D49-C142-A21A-B5AEBEEF269D}">
      <dsp:nvSpPr>
        <dsp:cNvPr id="0" name=""/>
        <dsp:cNvSpPr/>
      </dsp:nvSpPr>
      <dsp:spPr>
        <a:xfrm>
          <a:off x="3305616" y="1085531"/>
          <a:ext cx="1967789" cy="542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Antenarrative.com</a:t>
          </a:r>
        </a:p>
      </dsp:txBody>
      <dsp:txXfrm>
        <a:off x="3305616" y="1085531"/>
        <a:ext cx="1967789" cy="542109"/>
      </dsp:txXfrm>
    </dsp:sp>
    <dsp:sp modelId="{E47BC14B-F893-1E42-A869-729B06CE7823}">
      <dsp:nvSpPr>
        <dsp:cNvPr id="0" name=""/>
        <dsp:cNvSpPr/>
      </dsp:nvSpPr>
      <dsp:spPr>
        <a:xfrm>
          <a:off x="6098712" y="1312"/>
          <a:ext cx="826716" cy="82671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7B359F-96C8-A345-9A97-03E305534738}">
      <dsp:nvSpPr>
        <dsp:cNvPr id="0" name=""/>
        <dsp:cNvSpPr/>
      </dsp:nvSpPr>
      <dsp:spPr>
        <a:xfrm>
          <a:off x="6274898" y="177498"/>
          <a:ext cx="474345" cy="474345"/>
        </a:xfrm>
        <a:prstGeom prst="rect">
          <a:avLst/>
        </a:prstGeom>
        <a:solidFill>
          <a:schemeClr val="bg1">
            <a:hueOff val="0"/>
            <a:satOff val="0"/>
            <a:lumOff val="0"/>
            <a:alphaOff val="0"/>
          </a:schemeClr>
        </a:solid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86A9B4-532D-4D41-A6D2-DF00BCA7D5FC}">
      <dsp:nvSpPr>
        <dsp:cNvPr id="0" name=""/>
        <dsp:cNvSpPr/>
      </dsp:nvSpPr>
      <dsp:spPr>
        <a:xfrm>
          <a:off x="5510578" y="1085531"/>
          <a:ext cx="2002985" cy="542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err="1"/>
            <a:t>TrueSTORYTELLING.org</a:t>
          </a:r>
          <a:endParaRPr lang="en-US" sz="1100" kern="1200" dirty="0"/>
        </a:p>
      </dsp:txBody>
      <dsp:txXfrm>
        <a:off x="5510578" y="1085531"/>
        <a:ext cx="2002985" cy="542109"/>
      </dsp:txXfrm>
    </dsp:sp>
    <dsp:sp modelId="{ED0D0EDC-A904-DF40-B3C7-553F2D0D8AC3}">
      <dsp:nvSpPr>
        <dsp:cNvPr id="0" name=""/>
        <dsp:cNvSpPr/>
      </dsp:nvSpPr>
      <dsp:spPr>
        <a:xfrm>
          <a:off x="2196799" y="1966459"/>
          <a:ext cx="826716" cy="82671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68EF1F-EC9E-CB47-BA63-C7AF53BEC4EE}">
      <dsp:nvSpPr>
        <dsp:cNvPr id="0" name=""/>
        <dsp:cNvSpPr/>
      </dsp:nvSpPr>
      <dsp:spPr>
        <a:xfrm>
          <a:off x="2372984" y="2142644"/>
          <a:ext cx="474345" cy="474345"/>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87B3EA-E9D6-A84A-94DF-068073FF5966}">
      <dsp:nvSpPr>
        <dsp:cNvPr id="0" name=""/>
        <dsp:cNvSpPr/>
      </dsp:nvSpPr>
      <dsp:spPr>
        <a:xfrm>
          <a:off x="1932521" y="3050677"/>
          <a:ext cx="1355273" cy="542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Tellsittrue.com</a:t>
          </a:r>
        </a:p>
      </dsp:txBody>
      <dsp:txXfrm>
        <a:off x="1932521" y="3050677"/>
        <a:ext cx="1355273" cy="542109"/>
      </dsp:txXfrm>
    </dsp:sp>
    <dsp:sp modelId="{E3CDE1EB-EA88-1946-BDE0-2A92882BC014}">
      <dsp:nvSpPr>
        <dsp:cNvPr id="0" name=""/>
        <dsp:cNvSpPr/>
      </dsp:nvSpPr>
      <dsp:spPr>
        <a:xfrm>
          <a:off x="4200008" y="1966459"/>
          <a:ext cx="826716" cy="82671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137EC2-7FFB-AF4A-90D7-063110BB4340}">
      <dsp:nvSpPr>
        <dsp:cNvPr id="0" name=""/>
        <dsp:cNvSpPr/>
      </dsp:nvSpPr>
      <dsp:spPr>
        <a:xfrm>
          <a:off x="4376194" y="2142644"/>
          <a:ext cx="474345" cy="474345"/>
        </a:xfrm>
        <a:prstGeom prst="rect">
          <a:avLst/>
        </a:prstGeom>
        <a:solidFill>
          <a:schemeClr val="bg1">
            <a:hueOff val="0"/>
            <a:satOff val="0"/>
            <a:lumOff val="0"/>
            <a:alphaOff val="0"/>
          </a:schemeClr>
        </a:solid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3ED05D-7093-D34D-B558-973AE98AFE8E}">
      <dsp:nvSpPr>
        <dsp:cNvPr id="0" name=""/>
        <dsp:cNvSpPr/>
      </dsp:nvSpPr>
      <dsp:spPr>
        <a:xfrm>
          <a:off x="3524967" y="3050677"/>
          <a:ext cx="2176799" cy="542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davidboje@gmail.com</a:t>
          </a:r>
        </a:p>
      </dsp:txBody>
      <dsp:txXfrm>
        <a:off x="3524967" y="3050677"/>
        <a:ext cx="2176799" cy="542109"/>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dirty="0"/>
              <a:t>10/3/24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marieclaire.com/culture/a19105/matriarchies-still-exist-today/"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White arrows going to the red target">
            <a:extLst>
              <a:ext uri="{FF2B5EF4-FFF2-40B4-BE49-F238E27FC236}">
                <a16:creationId xmlns:a16="http://schemas.microsoft.com/office/drawing/2014/main" id="{1F3F352F-A834-8BFB-DAB4-F36035943F59}"/>
              </a:ext>
            </a:extLst>
          </p:cNvPr>
          <p:cNvPicPr>
            <a:picLocks noChangeAspect="1"/>
          </p:cNvPicPr>
          <p:nvPr/>
        </p:nvPicPr>
        <p:blipFill>
          <a:blip r:embed="rId2"/>
          <a:srcRect l="5884" r="-1" b="-1"/>
          <a:stretch/>
        </p:blipFill>
        <p:spPr>
          <a:xfrm>
            <a:off x="2522358" y="10"/>
            <a:ext cx="9669642" cy="6857990"/>
          </a:xfrm>
          <a:prstGeom prst="rect">
            <a:avLst/>
          </a:prstGeom>
        </p:spPr>
      </p:pic>
      <p:sp>
        <p:nvSpPr>
          <p:cNvPr id="13" name="Rectangle 1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8139771E-9B97-0BE7-725D-830E0E2D04CE}"/>
              </a:ext>
            </a:extLst>
          </p:cNvPr>
          <p:cNvSpPr>
            <a:spLocks noGrp="1"/>
          </p:cNvSpPr>
          <p:nvPr>
            <p:ph type="ctrTitle"/>
          </p:nvPr>
        </p:nvSpPr>
        <p:spPr>
          <a:xfrm>
            <a:off x="952228" y="743447"/>
            <a:ext cx="3973385" cy="3692028"/>
          </a:xfrm>
          <a:noFill/>
        </p:spPr>
        <p:txBody>
          <a:bodyPr>
            <a:normAutofit/>
          </a:bodyPr>
          <a:lstStyle/>
          <a:p>
            <a:pPr algn="l"/>
            <a:r>
              <a:rPr lang="en-US" sz="4000"/>
              <a:t>Introduction to </a:t>
            </a:r>
            <a:br>
              <a:rPr lang="en-US" sz="4000"/>
            </a:br>
            <a:r>
              <a:rPr lang="en-US" sz="4000"/>
              <a:t>CHORA WAYS OF KNOWING</a:t>
            </a:r>
            <a:br>
              <a:rPr lang="en-US" sz="4000"/>
            </a:br>
            <a:r>
              <a:rPr lang="en-US" sz="4000"/>
              <a:t>CWOK and</a:t>
            </a:r>
            <a:br>
              <a:rPr lang="en-US" sz="4000"/>
            </a:br>
            <a:r>
              <a:rPr lang="en-US" sz="4000"/>
              <a:t>Antenarrative Processes</a:t>
            </a:r>
          </a:p>
        </p:txBody>
      </p:sp>
      <p:sp>
        <p:nvSpPr>
          <p:cNvPr id="5" name="Subtitle 4">
            <a:extLst>
              <a:ext uri="{FF2B5EF4-FFF2-40B4-BE49-F238E27FC236}">
                <a16:creationId xmlns:a16="http://schemas.microsoft.com/office/drawing/2014/main" id="{E8F7DA8A-D818-CDEA-DAEB-3EACFEAC6AB4}"/>
              </a:ext>
            </a:extLst>
          </p:cNvPr>
          <p:cNvSpPr>
            <a:spLocks noGrp="1"/>
          </p:cNvSpPr>
          <p:nvPr>
            <p:ph type="subTitle" idx="1"/>
          </p:nvPr>
        </p:nvSpPr>
        <p:spPr>
          <a:xfrm>
            <a:off x="952229" y="4629234"/>
            <a:ext cx="3973386" cy="1485319"/>
          </a:xfrm>
          <a:noFill/>
        </p:spPr>
        <p:txBody>
          <a:bodyPr>
            <a:normAutofit/>
          </a:bodyPr>
          <a:lstStyle/>
          <a:p>
            <a:pPr algn="l"/>
            <a:r>
              <a:rPr lang="en-US" b="1"/>
              <a:t>Gerri McCulloh and David Michael Boje</a:t>
            </a:r>
          </a:p>
        </p:txBody>
      </p:sp>
    </p:spTree>
    <p:extLst>
      <p:ext uri="{BB962C8B-B14F-4D97-AF65-F5344CB8AC3E}">
        <p14:creationId xmlns:p14="http://schemas.microsoft.com/office/powerpoint/2010/main" val="1445593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1E0F40-7578-4DF1-B9EC-146E49A3F83F}"/>
              </a:ext>
            </a:extLst>
          </p:cNvPr>
          <p:cNvSpPr>
            <a:spLocks noGrp="1"/>
          </p:cNvSpPr>
          <p:nvPr>
            <p:ph type="title"/>
          </p:nvPr>
        </p:nvSpPr>
        <p:spPr>
          <a:xfrm>
            <a:off x="241738" y="102371"/>
            <a:ext cx="5360276" cy="821069"/>
          </a:xfrm>
        </p:spPr>
        <p:txBody>
          <a:bodyPr anchor="b">
            <a:normAutofit fontScale="90000"/>
          </a:bodyPr>
          <a:lstStyle/>
          <a:p>
            <a:pPr algn="ctr"/>
            <a:r>
              <a:rPr lang="en-US" sz="5400" dirty="0"/>
              <a:t>7-sided Heptagon</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38627F-D75F-3566-0E98-A7522CCF5EF2}"/>
              </a:ext>
            </a:extLst>
          </p:cNvPr>
          <p:cNvSpPr>
            <a:spLocks noGrp="1"/>
          </p:cNvSpPr>
          <p:nvPr>
            <p:ph idx="1"/>
          </p:nvPr>
        </p:nvSpPr>
        <p:spPr>
          <a:xfrm>
            <a:off x="640080" y="2872899"/>
            <a:ext cx="4243589" cy="3320668"/>
          </a:xfrm>
        </p:spPr>
        <p:txBody>
          <a:bodyPr>
            <a:normAutofit fontScale="92500"/>
          </a:bodyPr>
          <a:lstStyle/>
          <a:p>
            <a:r>
              <a:rPr lang="en-US" sz="2200" dirty="0"/>
              <a:t>Pythagoras treats 7 as acoustic field harmonics, tones of ‘acoustic materialism’ at his time when women held to be equal to men. </a:t>
            </a:r>
          </a:p>
          <a:p>
            <a:r>
              <a:rPr lang="en-US" sz="2200" dirty="0"/>
              <a:t>7 opposing ways of thinking about knowing</a:t>
            </a:r>
          </a:p>
          <a:p>
            <a:r>
              <a:rPr lang="en-US" sz="2200" dirty="0"/>
              <a:t>7 ways form tensions of 7 factorial relationships</a:t>
            </a:r>
          </a:p>
          <a:p>
            <a:r>
              <a:rPr lang="en-US" sz="2200" dirty="0"/>
              <a:t>Out of the 7 factorial comes something new.</a:t>
            </a:r>
          </a:p>
        </p:txBody>
      </p:sp>
      <p:pic>
        <p:nvPicPr>
          <p:cNvPr id="1026" name="Picture 2" descr="What should our site design look like? - Mathematica Meta Stack Exchange">
            <a:extLst>
              <a:ext uri="{FF2B5EF4-FFF2-40B4-BE49-F238E27FC236}">
                <a16:creationId xmlns:a16="http://schemas.microsoft.com/office/drawing/2014/main" id="{DF53509D-03A9-B197-F102-3F3645862A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15" r="1092"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457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0FAC49-9C61-9CCE-2BB2-9466624A477D}"/>
              </a:ext>
            </a:extLst>
          </p:cNvPr>
          <p:cNvSpPr>
            <a:spLocks noGrp="1"/>
          </p:cNvSpPr>
          <p:nvPr>
            <p:ph type="title"/>
          </p:nvPr>
        </p:nvSpPr>
        <p:spPr>
          <a:xfrm>
            <a:off x="572493" y="238539"/>
            <a:ext cx="11018520" cy="1434415"/>
          </a:xfrm>
        </p:spPr>
        <p:txBody>
          <a:bodyPr anchor="b">
            <a:normAutofit/>
          </a:bodyPr>
          <a:lstStyle/>
          <a:p>
            <a:r>
              <a:rPr lang="en-US" sz="5400" dirty="0"/>
              <a:t>Numeral 7 and Heptagon Spiral</a:t>
            </a:r>
          </a:p>
        </p:txBody>
      </p:sp>
      <p:sp>
        <p:nvSpPr>
          <p:cNvPr id="717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436511-A356-008C-5B88-13EC6FB46876}"/>
              </a:ext>
            </a:extLst>
          </p:cNvPr>
          <p:cNvSpPr>
            <a:spLocks noGrp="1"/>
          </p:cNvSpPr>
          <p:nvPr>
            <p:ph idx="1"/>
          </p:nvPr>
        </p:nvSpPr>
        <p:spPr>
          <a:xfrm>
            <a:off x="572493" y="1911493"/>
            <a:ext cx="7421818" cy="4891643"/>
          </a:xfrm>
        </p:spPr>
        <p:txBody>
          <a:bodyPr anchor="t">
            <a:normAutofit lnSpcReduction="10000"/>
          </a:bodyPr>
          <a:lstStyle/>
          <a:p>
            <a:pPr marL="0" indent="0">
              <a:buNone/>
            </a:pPr>
            <a:r>
              <a:rPr lang="en-US" sz="1800" dirty="0"/>
              <a:t>“</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If one were to use perfectly equal angles to draw a heptagon, the result would be an open spiral. Heptagons must have at least one approximated angle to materialize, or they remain imaginary”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Mculloh</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2015: 95).</a:t>
            </a:r>
          </a:p>
          <a:p>
            <a:pPr marL="0" indent="0">
              <a:buNone/>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lvl="1" indent="0">
              <a:spcBef>
                <a:spcPts val="0"/>
              </a:spcBef>
              <a:buNone/>
            </a:pPr>
            <a:r>
              <a:rPr lang="en-US" sz="1800" dirty="0">
                <a:latin typeface="Cambria" panose="02040503050406030204" pitchFamily="18" charset="0"/>
                <a:ea typeface="MS Mincho" panose="02020609040205080304" pitchFamily="49" charset="-128"/>
                <a:cs typeface="Times New Roman" panose="02020603050405020304" pitchFamily="18" charset="0"/>
              </a:rPr>
              <a:t>“…</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heptagonal spiral symbolized generative matter but not perfectly repeatable time; the number seven represented an aspect of a creatrix and the energy or creative harmony of </a:t>
            </a:r>
            <a:r>
              <a:rPr lang="en-US" sz="1800" i="1" dirty="0" err="1">
                <a:effectLst/>
                <a:latin typeface="Cambria" panose="02040503050406030204" pitchFamily="18" charset="0"/>
                <a:ea typeface="MS Mincho" panose="02020609040205080304" pitchFamily="49" charset="-128"/>
                <a:cs typeface="Times New Roman" panose="02020603050405020304" pitchFamily="18" charset="0"/>
              </a:rPr>
              <a:t>kairos</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p>
          <a:p>
            <a:pPr marL="457200" lvl="1" indent="0">
              <a:spcBef>
                <a:spcPts val="0"/>
              </a:spcBef>
              <a:buNone/>
            </a:pPr>
            <a:endParaRPr lang="en-US" sz="1800" i="1" dirty="0">
              <a:latin typeface="Cambria" panose="02040503050406030204" pitchFamily="18" charset="0"/>
              <a:ea typeface="MS Mincho" panose="02020609040205080304" pitchFamily="49" charset="-128"/>
              <a:cs typeface="Times New Roman" panose="02020603050405020304" pitchFamily="18" charset="0"/>
            </a:endParaRPr>
          </a:p>
          <a:p>
            <a:pPr marL="457200" lvl="1" indent="0">
              <a:spcBef>
                <a:spcPts val="0"/>
              </a:spcBef>
              <a:buNone/>
            </a:pPr>
            <a:r>
              <a:rPr lang="en-US" sz="1800" i="1" dirty="0">
                <a:effectLst/>
                <a:latin typeface="Cambria" panose="02040503050406030204" pitchFamily="18" charset="0"/>
                <a:ea typeface="MS Mincho" panose="02020609040205080304" pitchFamily="49" charset="-128"/>
                <a:cs typeface="Times New Roman" panose="02020603050405020304" pitchFamily="18" charset="0"/>
              </a:rPr>
              <a:t>Kairos</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as the seventh moment in Pythagorean philosophy was uniquely open even as it merged conflicting, competing, or complementary logics. </a:t>
            </a:r>
            <a:r>
              <a:rPr lang="en-US" sz="1800" i="1" dirty="0">
                <a:effectLst/>
                <a:latin typeface="Cambria" panose="02040503050406030204" pitchFamily="18" charset="0"/>
                <a:ea typeface="MS Mincho" panose="02020609040205080304" pitchFamily="49" charset="-128"/>
                <a:cs typeface="Times New Roman" panose="02020603050405020304" pitchFamily="18" charset="0"/>
              </a:rPr>
              <a:t>Harmonia</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the other face of </a:t>
            </a:r>
            <a:r>
              <a:rPr lang="en-US" sz="1800" i="1" dirty="0" err="1">
                <a:effectLst/>
                <a:latin typeface="Cambria" panose="02040503050406030204" pitchFamily="18" charset="0"/>
                <a:ea typeface="MS Mincho" panose="02020609040205080304" pitchFamily="49" charset="-128"/>
                <a:cs typeface="Times New Roman" panose="02020603050405020304" pitchFamily="18" charset="0"/>
              </a:rPr>
              <a:t>kairos</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in relation moving and merging tones, was feminine.  </a:t>
            </a:r>
          </a:p>
          <a:p>
            <a:pPr marL="457200" lvl="1" indent="0">
              <a:spcBef>
                <a:spcPts val="0"/>
              </a:spcBef>
              <a:buNone/>
            </a:pPr>
            <a:endParaRPr lang="en-US" sz="1800" dirty="0">
              <a:latin typeface="Cambria" panose="02040503050406030204" pitchFamily="18" charset="0"/>
              <a:ea typeface="MS Mincho" panose="02020609040205080304" pitchFamily="49" charset="-128"/>
              <a:cs typeface="Times New Roman" panose="02020603050405020304" pitchFamily="18" charset="0"/>
            </a:endParaRPr>
          </a:p>
          <a:p>
            <a:pPr marL="457200" lvl="1"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Kairos as the number seven was associated with inspiration and the kind of power that could change or overpower logos, becoming newly dynamic logos itself. </a:t>
            </a:r>
          </a:p>
          <a:p>
            <a:pPr marL="457200" lvl="1" indent="0">
              <a:spcBef>
                <a:spcPts val="0"/>
              </a:spcBef>
              <a:buNone/>
            </a:pPr>
            <a:endParaRPr lang="en-US" sz="1800" dirty="0">
              <a:latin typeface="Cambria" panose="02040503050406030204" pitchFamily="18" charset="0"/>
              <a:ea typeface="MS Mincho" panose="02020609040205080304" pitchFamily="49" charset="-128"/>
              <a:cs typeface="Times New Roman" panose="02020603050405020304" pitchFamily="18" charset="0"/>
            </a:endParaRPr>
          </a:p>
          <a:p>
            <a:pPr marL="457200" lvl="1"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Sullivan theorized that </a:t>
            </a:r>
            <a:r>
              <a:rPr lang="en-US" sz="1800" i="1" dirty="0" err="1">
                <a:effectLst/>
                <a:latin typeface="Cambria" panose="02040503050406030204" pitchFamily="18" charset="0"/>
                <a:ea typeface="MS Mincho" panose="02020609040205080304" pitchFamily="49" charset="-128"/>
                <a:cs typeface="Times New Roman" panose="02020603050405020304" pitchFamily="18" charset="0"/>
              </a:rPr>
              <a:t>kairos</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emerged from the subconscious parts of the mind as they were energized” (IBID. 96). </a:t>
            </a:r>
          </a:p>
          <a:p>
            <a:pPr marL="0" indent="0">
              <a:buNone/>
            </a:pPr>
            <a:endParaRPr lang="en-US" sz="1800" dirty="0"/>
          </a:p>
        </p:txBody>
      </p:sp>
    </p:spTree>
    <p:extLst>
      <p:ext uri="{BB962C8B-B14F-4D97-AF65-F5344CB8AC3E}">
        <p14:creationId xmlns:p14="http://schemas.microsoft.com/office/powerpoint/2010/main" val="821852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flower&#10;&#10;Description automatically generated">
            <a:extLst>
              <a:ext uri="{FF2B5EF4-FFF2-40B4-BE49-F238E27FC236}">
                <a16:creationId xmlns:a16="http://schemas.microsoft.com/office/drawing/2014/main" id="{C1D4601D-2659-CB28-B937-8AB0BC17A5F3}"/>
              </a:ext>
            </a:extLst>
          </p:cNvPr>
          <p:cNvPicPr>
            <a:picLocks noChangeAspect="1"/>
          </p:cNvPicPr>
          <p:nvPr/>
        </p:nvPicPr>
        <p:blipFill>
          <a:blip r:embed="rId2"/>
          <a:stretch>
            <a:fillRect/>
          </a:stretch>
        </p:blipFill>
        <p:spPr>
          <a:xfrm>
            <a:off x="2791502" y="0"/>
            <a:ext cx="6608995" cy="6858000"/>
          </a:xfrm>
          <a:prstGeom prst="rect">
            <a:avLst/>
          </a:prstGeom>
        </p:spPr>
      </p:pic>
      <p:sp>
        <p:nvSpPr>
          <p:cNvPr id="6" name="TextBox 5">
            <a:extLst>
              <a:ext uri="{FF2B5EF4-FFF2-40B4-BE49-F238E27FC236}">
                <a16:creationId xmlns:a16="http://schemas.microsoft.com/office/drawing/2014/main" id="{2EAA6CB4-9EC1-8EE5-FFD9-0517DF3E6426}"/>
              </a:ext>
            </a:extLst>
          </p:cNvPr>
          <p:cNvSpPr txBox="1"/>
          <p:nvPr/>
        </p:nvSpPr>
        <p:spPr>
          <a:xfrm>
            <a:off x="568036" y="1343891"/>
            <a:ext cx="2223466" cy="369332"/>
          </a:xfrm>
          <a:prstGeom prst="rect">
            <a:avLst/>
          </a:prstGeom>
          <a:noFill/>
        </p:spPr>
        <p:txBody>
          <a:bodyPr wrap="square" rtlCol="0">
            <a:spAutoFit/>
          </a:bodyPr>
          <a:lstStyle/>
          <a:p>
            <a:r>
              <a:rPr lang="en-US" dirty="0"/>
              <a:t>Thirding </a:t>
            </a:r>
          </a:p>
        </p:txBody>
      </p:sp>
    </p:spTree>
    <p:extLst>
      <p:ext uri="{BB962C8B-B14F-4D97-AF65-F5344CB8AC3E}">
        <p14:creationId xmlns:p14="http://schemas.microsoft.com/office/powerpoint/2010/main" val="1311364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8F5CB8-D10A-6674-0DDE-9CD7AB7F3531}"/>
              </a:ext>
            </a:extLst>
          </p:cNvPr>
          <p:cNvSpPr>
            <a:spLocks noGrp="1"/>
          </p:cNvSpPr>
          <p:nvPr>
            <p:ph type="title"/>
          </p:nvPr>
        </p:nvSpPr>
        <p:spPr>
          <a:xfrm>
            <a:off x="599609" y="679731"/>
            <a:ext cx="4171994" cy="3736540"/>
          </a:xfrm>
        </p:spPr>
        <p:txBody>
          <a:bodyPr vert="horz" lIns="91440" tIns="45720" rIns="91440" bIns="45720" rtlCol="0" anchor="b">
            <a:normAutofit/>
          </a:bodyPr>
          <a:lstStyle/>
          <a:p>
            <a:r>
              <a:rPr lang="en-US" sz="5100" kern="1200" dirty="0">
                <a:solidFill>
                  <a:schemeClr val="tx1"/>
                </a:solidFill>
                <a:latin typeface="+mj-lt"/>
                <a:ea typeface="+mj-ea"/>
                <a:cs typeface="+mj-cs"/>
              </a:rPr>
              <a:t>7 Antenarrative Processes as Chora Heptagon Spiral </a:t>
            </a:r>
          </a:p>
        </p:txBody>
      </p:sp>
      <p:grpSp>
        <p:nvGrpSpPr>
          <p:cNvPr id="17" name="Group 16">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3" name="Straight Connector 12">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agram of a flower&#10;&#10;Description automatically generated with medium confidence">
            <a:extLst>
              <a:ext uri="{FF2B5EF4-FFF2-40B4-BE49-F238E27FC236}">
                <a16:creationId xmlns:a16="http://schemas.microsoft.com/office/drawing/2014/main" id="{5813E13E-5B74-74DF-4B46-61B3825C0F68}"/>
              </a:ext>
            </a:extLst>
          </p:cNvPr>
          <p:cNvPicPr>
            <a:picLocks noChangeAspect="1"/>
          </p:cNvPicPr>
          <p:nvPr/>
        </p:nvPicPr>
        <p:blipFill>
          <a:blip r:embed="rId2"/>
          <a:stretch>
            <a:fillRect/>
          </a:stretch>
        </p:blipFill>
        <p:spPr>
          <a:xfrm>
            <a:off x="4771603" y="269323"/>
            <a:ext cx="6630199" cy="6497595"/>
          </a:xfrm>
          <a:prstGeom prst="rect">
            <a:avLst/>
          </a:prstGeom>
        </p:spPr>
      </p:pic>
    </p:spTree>
    <p:extLst>
      <p:ext uri="{BB962C8B-B14F-4D97-AF65-F5344CB8AC3E}">
        <p14:creationId xmlns:p14="http://schemas.microsoft.com/office/powerpoint/2010/main" val="1838788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280596-4E7B-E185-F269-5DCE15A8FE07}"/>
              </a:ext>
            </a:extLst>
          </p:cNvPr>
          <p:cNvSpPr>
            <a:spLocks noGrp="1"/>
          </p:cNvSpPr>
          <p:nvPr>
            <p:ph type="title"/>
          </p:nvPr>
        </p:nvSpPr>
        <p:spPr>
          <a:xfrm>
            <a:off x="599609" y="679731"/>
            <a:ext cx="4171994" cy="3736540"/>
          </a:xfrm>
        </p:spPr>
        <p:txBody>
          <a:bodyPr vert="horz" lIns="91440" tIns="45720" rIns="91440" bIns="45720" rtlCol="0" anchor="b">
            <a:normAutofit/>
          </a:bodyPr>
          <a:lstStyle/>
          <a:p>
            <a:r>
              <a:rPr lang="en-US" sz="5600" kern="1200">
                <a:solidFill>
                  <a:schemeClr val="tx1"/>
                </a:solidFill>
                <a:latin typeface="+mj-lt"/>
                <a:ea typeface="+mj-ea"/>
                <a:cs typeface="+mj-cs"/>
              </a:rPr>
              <a:t>7 Antenarrative Processes as WWOK</a:t>
            </a:r>
          </a:p>
        </p:txBody>
      </p:sp>
      <p:grpSp>
        <p:nvGrpSpPr>
          <p:cNvPr id="16" name="Group 15">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7" name="Straight Connector 16">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diagram of history with text&#10;&#10;Description automatically generated">
            <a:extLst>
              <a:ext uri="{FF2B5EF4-FFF2-40B4-BE49-F238E27FC236}">
                <a16:creationId xmlns:a16="http://schemas.microsoft.com/office/drawing/2014/main" id="{361CE017-BC9F-8ADD-D53A-42484B2892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0572" y="618374"/>
            <a:ext cx="5608830" cy="5510675"/>
          </a:xfrm>
          <a:prstGeom prst="rect">
            <a:avLst/>
          </a:prstGeom>
        </p:spPr>
      </p:pic>
    </p:spTree>
    <p:extLst>
      <p:ext uri="{BB962C8B-B14F-4D97-AF65-F5344CB8AC3E}">
        <p14:creationId xmlns:p14="http://schemas.microsoft.com/office/powerpoint/2010/main" val="1458858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E326F5-7BA5-4C1B-FD09-738C0BFC656D}"/>
              </a:ext>
            </a:extLst>
          </p:cNvPr>
          <p:cNvSpPr>
            <a:spLocks noGrp="1"/>
          </p:cNvSpPr>
          <p:nvPr>
            <p:ph type="title"/>
          </p:nvPr>
        </p:nvSpPr>
        <p:spPr>
          <a:xfrm>
            <a:off x="599609" y="679731"/>
            <a:ext cx="4171994" cy="3736540"/>
          </a:xfrm>
        </p:spPr>
        <p:txBody>
          <a:bodyPr vert="horz" lIns="91440" tIns="45720" rIns="91440" bIns="45720" rtlCol="0" anchor="b">
            <a:normAutofit/>
          </a:bodyPr>
          <a:lstStyle/>
          <a:p>
            <a:r>
              <a:rPr lang="en-US" sz="5600" kern="1200" dirty="0">
                <a:solidFill>
                  <a:schemeClr val="tx1"/>
                </a:solidFill>
                <a:latin typeface="+mj-lt"/>
                <a:ea typeface="+mj-ea"/>
                <a:cs typeface="+mj-cs"/>
              </a:rPr>
              <a:t>7 Antenarrative Processes as IWOK</a:t>
            </a:r>
          </a:p>
        </p:txBody>
      </p:sp>
      <p:grpSp>
        <p:nvGrpSpPr>
          <p:cNvPr id="12" name="Group 11">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3" name="Straight Connector 12">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agram of a flower with text&#10;&#10;Description automatically generated">
            <a:extLst>
              <a:ext uri="{FF2B5EF4-FFF2-40B4-BE49-F238E27FC236}">
                <a16:creationId xmlns:a16="http://schemas.microsoft.com/office/drawing/2014/main" id="{8C3DF97D-7C12-E278-4BA0-143B56EB8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0572" y="681474"/>
            <a:ext cx="5608830" cy="5384476"/>
          </a:xfrm>
          <a:prstGeom prst="rect">
            <a:avLst/>
          </a:prstGeom>
        </p:spPr>
      </p:pic>
    </p:spTree>
    <p:extLst>
      <p:ext uri="{BB962C8B-B14F-4D97-AF65-F5344CB8AC3E}">
        <p14:creationId xmlns:p14="http://schemas.microsoft.com/office/powerpoint/2010/main" val="1539878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E91A6-3D92-892E-76A0-1DD9AE63F0DD}"/>
            </a:ext>
          </a:extLst>
        </p:cNvPr>
        <p:cNvGrpSpPr/>
        <p:nvPr/>
      </p:nvGrpSpPr>
      <p:grpSpPr>
        <a:xfrm>
          <a:off x="0" y="0"/>
          <a:ext cx="0" cy="0"/>
          <a:chOff x="0" y="0"/>
          <a:chExt cx="0" cy="0"/>
        </a:xfrm>
      </p:grpSpPr>
      <p:pic>
        <p:nvPicPr>
          <p:cNvPr id="5" name="Picture 4" descr="A diagram of a flower&#10;&#10;Description automatically generated">
            <a:extLst>
              <a:ext uri="{FF2B5EF4-FFF2-40B4-BE49-F238E27FC236}">
                <a16:creationId xmlns:a16="http://schemas.microsoft.com/office/drawing/2014/main" id="{A96A7085-8D73-45DE-2DC8-5DACF6B1FEA5}"/>
              </a:ext>
            </a:extLst>
          </p:cNvPr>
          <p:cNvPicPr>
            <a:picLocks noChangeAspect="1"/>
          </p:cNvPicPr>
          <p:nvPr/>
        </p:nvPicPr>
        <p:blipFill>
          <a:blip r:embed="rId2"/>
          <a:stretch>
            <a:fillRect/>
          </a:stretch>
        </p:blipFill>
        <p:spPr>
          <a:xfrm>
            <a:off x="2791502" y="0"/>
            <a:ext cx="6608995" cy="6858000"/>
          </a:xfrm>
          <a:prstGeom prst="rect">
            <a:avLst/>
          </a:prstGeom>
        </p:spPr>
      </p:pic>
      <p:sp>
        <p:nvSpPr>
          <p:cNvPr id="6" name="TextBox 5">
            <a:extLst>
              <a:ext uri="{FF2B5EF4-FFF2-40B4-BE49-F238E27FC236}">
                <a16:creationId xmlns:a16="http://schemas.microsoft.com/office/drawing/2014/main" id="{531B8FC3-2C08-48B8-4FB1-88948C4E1A32}"/>
              </a:ext>
            </a:extLst>
          </p:cNvPr>
          <p:cNvSpPr txBox="1"/>
          <p:nvPr/>
        </p:nvSpPr>
        <p:spPr>
          <a:xfrm>
            <a:off x="568036" y="1343891"/>
            <a:ext cx="2223466" cy="369332"/>
          </a:xfrm>
          <a:prstGeom prst="rect">
            <a:avLst/>
          </a:prstGeom>
          <a:noFill/>
        </p:spPr>
        <p:txBody>
          <a:bodyPr wrap="square" rtlCol="0">
            <a:spAutoFit/>
          </a:bodyPr>
          <a:lstStyle/>
          <a:p>
            <a:r>
              <a:rPr lang="en-US" b="1" dirty="0"/>
              <a:t>Thirding </a:t>
            </a:r>
          </a:p>
        </p:txBody>
      </p:sp>
    </p:spTree>
    <p:extLst>
      <p:ext uri="{BB962C8B-B14F-4D97-AF65-F5344CB8AC3E}">
        <p14:creationId xmlns:p14="http://schemas.microsoft.com/office/powerpoint/2010/main" val="3683277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9F66B-3A58-4479-E01C-81611E8C6DA6}"/>
              </a:ext>
            </a:extLst>
          </p:cNvPr>
          <p:cNvSpPr>
            <a:spLocks noGrp="1"/>
          </p:cNvSpPr>
          <p:nvPr>
            <p:ph type="title"/>
          </p:nvPr>
        </p:nvSpPr>
        <p:spPr>
          <a:xfrm>
            <a:off x="2462758" y="382385"/>
            <a:ext cx="7633742" cy="1492132"/>
          </a:xfrm>
        </p:spPr>
        <p:txBody>
          <a:bodyPr anchor="ctr">
            <a:normAutofit/>
          </a:bodyPr>
          <a:lstStyle/>
          <a:p>
            <a:r>
              <a:rPr lang="en-US" dirty="0"/>
              <a:t>More info</a:t>
            </a:r>
          </a:p>
        </p:txBody>
      </p:sp>
      <p:graphicFrame>
        <p:nvGraphicFramePr>
          <p:cNvPr id="13" name="Content Placeholder 2">
            <a:extLst>
              <a:ext uri="{FF2B5EF4-FFF2-40B4-BE49-F238E27FC236}">
                <a16:creationId xmlns:a16="http://schemas.microsoft.com/office/drawing/2014/main" id="{5E7C3109-C6DB-1CD8-EC07-9E27232C97A2}"/>
              </a:ext>
            </a:extLst>
          </p:cNvPr>
          <p:cNvGraphicFramePr>
            <a:graphicFrameLocks noGrp="1"/>
          </p:cNvGraphicFramePr>
          <p:nvPr>
            <p:ph idx="1"/>
          </p:nvPr>
        </p:nvGraphicFramePr>
        <p:xfrm>
          <a:off x="2556805" y="3042745"/>
          <a:ext cx="7634288"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38AEC9E8-292F-37A4-C0AC-C46C9C97D6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17145" y="1"/>
            <a:ext cx="2952408" cy="2805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266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C8608D-2484-A193-3A57-C1EAC44619DC}"/>
              </a:ext>
            </a:extLst>
          </p:cNvPr>
          <p:cNvSpPr>
            <a:spLocks noGrp="1"/>
          </p:cNvSpPr>
          <p:nvPr>
            <p:ph type="ctrTitle"/>
          </p:nvPr>
        </p:nvSpPr>
        <p:spPr>
          <a:xfrm>
            <a:off x="982639" y="1012536"/>
            <a:ext cx="4613300" cy="733137"/>
          </a:xfrm>
        </p:spPr>
        <p:txBody>
          <a:bodyPr anchor="t">
            <a:normAutofit fontScale="90000"/>
          </a:bodyPr>
          <a:lstStyle/>
          <a:p>
            <a:pPr algn="l"/>
            <a:r>
              <a:rPr lang="en-US" sz="4800" dirty="0"/>
              <a:t>Pythagoras</a:t>
            </a:r>
          </a:p>
        </p:txBody>
      </p:sp>
      <p:sp>
        <p:nvSpPr>
          <p:cNvPr id="3" name="Subtitle 2">
            <a:extLst>
              <a:ext uri="{FF2B5EF4-FFF2-40B4-BE49-F238E27FC236}">
                <a16:creationId xmlns:a16="http://schemas.microsoft.com/office/drawing/2014/main" id="{79327075-2EA3-3D30-2B33-CFAB254AEBFD}"/>
              </a:ext>
            </a:extLst>
          </p:cNvPr>
          <p:cNvSpPr>
            <a:spLocks noGrp="1"/>
          </p:cNvSpPr>
          <p:nvPr>
            <p:ph type="subTitle" idx="1"/>
          </p:nvPr>
        </p:nvSpPr>
        <p:spPr>
          <a:xfrm>
            <a:off x="525437" y="1418897"/>
            <a:ext cx="5570561" cy="4887309"/>
          </a:xfrm>
        </p:spPr>
        <p:txBody>
          <a:bodyPr anchor="b">
            <a:normAutofit/>
          </a:bodyPr>
          <a:lstStyle/>
          <a:p>
            <a:pPr algn="l"/>
            <a:r>
              <a:rPr lang="en-US" i="0" u="none" strike="noStrike" dirty="0">
                <a:effectLst/>
                <a:latin typeface="Arial" panose="020B0604020202020204" pitchFamily="34" charset="0"/>
              </a:rPr>
              <a:t>Pythagoras of Samos (</a:t>
            </a:r>
            <a:r>
              <a:rPr lang="en-US" sz="2400" dirty="0"/>
              <a:t>570 to approx. 500 BCE) </a:t>
            </a:r>
            <a:r>
              <a:rPr lang="en-US" i="0" u="none" strike="noStrike" dirty="0">
                <a:effectLst/>
                <a:latin typeface="Arial" panose="020B0604020202020204" pitchFamily="34" charset="0"/>
              </a:rPr>
              <a:t>was an ancient Ionian Greek philosopher, polymath and the eponymous founder of Pythagoreanism. </a:t>
            </a:r>
          </a:p>
          <a:p>
            <a:pPr algn="l"/>
            <a:r>
              <a:rPr lang="en-US" i="0" u="none" strike="noStrike" dirty="0">
                <a:effectLst/>
                <a:latin typeface="Arial" panose="020B0604020202020204" pitchFamily="34" charset="0"/>
              </a:rPr>
              <a:t>The Ionians were one of the four major tribes that the Greek</a:t>
            </a:r>
          </a:p>
          <a:p>
            <a:pPr algn="l"/>
            <a:r>
              <a:rPr lang="en-US" i="0" u="none" strike="noStrike" dirty="0">
                <a:effectLst/>
                <a:latin typeface="Arial" panose="020B0604020202020204" pitchFamily="34" charset="0"/>
              </a:rPr>
              <a:t>His political and religious teachings were well known in Magna Graecia and influenced the philosophies of Plato, Aristotle</a:t>
            </a:r>
            <a:endParaRPr lang="en-US" dirty="0"/>
          </a:p>
        </p:txBody>
      </p:sp>
      <p:sp>
        <p:nvSpPr>
          <p:cNvPr id="2057" name="Rectangle 2056">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9" name="Rectangle 205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1" name="Rectangle 206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ythagoras">
            <a:extLst>
              <a:ext uri="{FF2B5EF4-FFF2-40B4-BE49-F238E27FC236}">
                <a16:creationId xmlns:a16="http://schemas.microsoft.com/office/drawing/2014/main" id="{33FE0448-2309-5EC5-08BE-FF1205500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2"/>
          <a:stretch/>
        </p:blipFill>
        <p:spPr bwMode="auto">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970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2E8420-BF5D-CCE3-D257-AE27C5726C11}"/>
              </a:ext>
            </a:extLst>
          </p:cNvPr>
          <p:cNvSpPr>
            <a:spLocks noGrp="1"/>
          </p:cNvSpPr>
          <p:nvPr>
            <p:ph idx="1"/>
          </p:nvPr>
        </p:nvSpPr>
        <p:spPr>
          <a:xfrm>
            <a:off x="838199" y="462455"/>
            <a:ext cx="10943897" cy="6030420"/>
          </a:xfrm>
        </p:spPr>
        <p:txBody>
          <a:bodyPr>
            <a:normAutofit lnSpcReduction="10000"/>
          </a:bodyPr>
          <a:lstStyle/>
          <a:p>
            <a:pPr marL="0" indent="0" algn="ctr">
              <a:lnSpc>
                <a:spcPct val="120000"/>
              </a:lnSpc>
              <a:spcBef>
                <a:spcPts val="0"/>
              </a:spcBef>
              <a:buNone/>
            </a:pPr>
            <a:r>
              <a:rPr lang="en-US" sz="2500" dirty="0">
                <a:effectLst/>
                <a:latin typeface="Cambria" panose="02040503050406030204" pitchFamily="18" charset="0"/>
                <a:ea typeface="MS Mincho" panose="02020609040205080304" pitchFamily="49" charset="-128"/>
                <a:cs typeface="Times New Roman" panose="02020603050405020304" pitchFamily="18" charset="0"/>
              </a:rPr>
              <a:t>Source Material:</a:t>
            </a:r>
          </a:p>
          <a:p>
            <a:pPr marL="0" indent="0" algn="ctr">
              <a:lnSpc>
                <a:spcPct val="120000"/>
              </a:lnSpc>
              <a:spcBef>
                <a:spcPts val="0"/>
              </a:spcBef>
              <a:buNone/>
            </a:pPr>
            <a:endParaRPr lang="en-US" sz="2500"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lgn="ctr">
              <a:lnSpc>
                <a:spcPct val="120000"/>
              </a:lnSpc>
              <a:spcBef>
                <a:spcPts val="0"/>
              </a:spcBef>
              <a:buNone/>
            </a:pPr>
            <a:r>
              <a:rPr lang="en-US" sz="2500" dirty="0">
                <a:effectLst/>
                <a:latin typeface="Cambria" panose="02040503050406030204" pitchFamily="18" charset="0"/>
                <a:ea typeface="MS Mincho" panose="02020609040205080304" pitchFamily="49" charset="-128"/>
                <a:cs typeface="Times New Roman" panose="02020603050405020304" pitchFamily="18" charset="0"/>
              </a:rPr>
              <a:t>TOWARD AN ACOUSTIC RHETORIC: VITAL MATERIALISM’S DIFFRACTIONS</a:t>
            </a:r>
          </a:p>
          <a:p>
            <a:pPr marL="0" marR="0" indent="0" algn="ctr">
              <a:lnSpc>
                <a:spcPct val="120000"/>
              </a:lnSpc>
              <a:spcBef>
                <a:spcPts val="0"/>
              </a:spcBef>
              <a:spcAft>
                <a:spcPts val="0"/>
              </a:spcAft>
              <a:buNone/>
            </a:pPr>
            <a:r>
              <a:rPr lang="en-US" sz="2500" dirty="0">
                <a:effectLst/>
                <a:latin typeface="Cambria" panose="02040503050406030204" pitchFamily="18" charset="0"/>
                <a:ea typeface="MS Mincho" panose="02020609040205080304" pitchFamily="49" charset="-128"/>
                <a:cs typeface="Times New Roman" panose="02020603050405020304" pitchFamily="18" charset="0"/>
              </a:rPr>
              <a:t> BY GERRI ELISE MCCULLOH, B.A., M.A. </a:t>
            </a:r>
          </a:p>
          <a:p>
            <a:pPr marL="0" marR="0" indent="0" algn="ctr">
              <a:lnSpc>
                <a:spcPct val="120000"/>
              </a:lnSpc>
              <a:spcBef>
                <a:spcPts val="0"/>
              </a:spcBef>
              <a:spcAft>
                <a:spcPts val="0"/>
              </a:spcAft>
              <a:buNone/>
            </a:pPr>
            <a:r>
              <a:rPr lang="en-US" sz="2500" dirty="0">
                <a:effectLst/>
                <a:latin typeface="Cambria" panose="02040503050406030204" pitchFamily="18" charset="0"/>
                <a:ea typeface="MS Mincho" panose="02020609040205080304" pitchFamily="49" charset="-128"/>
                <a:cs typeface="Times New Roman" panose="02020603050405020304" pitchFamily="18" charset="0"/>
              </a:rPr>
              <a:t>A dissertation submitted to the Graduate School in partial fulfillment of the requirements for the degree</a:t>
            </a:r>
          </a:p>
          <a:p>
            <a:pPr marL="0" marR="0" indent="0" algn="ctr">
              <a:lnSpc>
                <a:spcPct val="120000"/>
              </a:lnSpc>
              <a:spcBef>
                <a:spcPts val="0"/>
              </a:spcBef>
              <a:spcAft>
                <a:spcPts val="0"/>
              </a:spcAft>
              <a:buNone/>
            </a:pPr>
            <a:r>
              <a:rPr lang="en-US" sz="2500" dirty="0">
                <a:effectLst/>
                <a:latin typeface="Cambria" panose="02040503050406030204" pitchFamily="18" charset="0"/>
                <a:ea typeface="MS Mincho" panose="02020609040205080304" pitchFamily="49" charset="-128"/>
                <a:cs typeface="Times New Roman" panose="02020603050405020304" pitchFamily="18" charset="0"/>
              </a:rPr>
              <a:t>Doctor of Philosophy </a:t>
            </a:r>
          </a:p>
          <a:p>
            <a:pPr marL="0" marR="0" indent="0" algn="ctr">
              <a:lnSpc>
                <a:spcPct val="120000"/>
              </a:lnSpc>
              <a:spcBef>
                <a:spcPts val="0"/>
              </a:spcBef>
              <a:spcAft>
                <a:spcPts val="0"/>
              </a:spcAft>
              <a:buNone/>
            </a:pPr>
            <a:r>
              <a:rPr lang="en-US" sz="2500" dirty="0">
                <a:effectLst/>
                <a:latin typeface="Cambria" panose="02040503050406030204" pitchFamily="18" charset="0"/>
                <a:ea typeface="MS Mincho" panose="02020609040205080304" pitchFamily="49" charset="-128"/>
                <a:cs typeface="Times New Roman" panose="02020603050405020304" pitchFamily="18" charset="0"/>
              </a:rPr>
              <a:t>Major Subject: Rhetoric and Professional Communication</a:t>
            </a:r>
          </a:p>
          <a:p>
            <a:pPr marL="0" marR="0" indent="0" algn="ctr">
              <a:lnSpc>
                <a:spcPct val="120000"/>
              </a:lnSpc>
              <a:spcBef>
                <a:spcPts val="0"/>
              </a:spcBef>
              <a:spcAft>
                <a:spcPts val="0"/>
              </a:spcAft>
              <a:buNone/>
            </a:pPr>
            <a:r>
              <a:rPr lang="en-US" sz="2500" dirty="0">
                <a:effectLst/>
                <a:latin typeface="Cambria" panose="02040503050406030204" pitchFamily="18" charset="0"/>
                <a:ea typeface="MS Mincho" panose="02020609040205080304" pitchFamily="49" charset="-128"/>
                <a:cs typeface="Times New Roman" panose="02020603050405020304" pitchFamily="18" charset="0"/>
              </a:rPr>
              <a:t>Minor Subject: Business Management</a:t>
            </a:r>
          </a:p>
          <a:p>
            <a:pPr marL="0" marR="0" indent="0" algn="ctr">
              <a:lnSpc>
                <a:spcPct val="120000"/>
              </a:lnSpc>
              <a:spcBef>
                <a:spcPts val="0"/>
              </a:spcBef>
              <a:spcAft>
                <a:spcPts val="0"/>
              </a:spcAft>
              <a:buNone/>
            </a:pPr>
            <a:r>
              <a:rPr lang="en-US" sz="2500" dirty="0">
                <a:effectLst/>
                <a:latin typeface="Cambria" panose="02040503050406030204" pitchFamily="18" charset="0"/>
                <a:ea typeface="MS Mincho" panose="02020609040205080304" pitchFamily="49" charset="-128"/>
                <a:cs typeface="Times New Roman" panose="02020603050405020304" pitchFamily="18" charset="0"/>
              </a:rPr>
              <a:t>New Mexico State University</a:t>
            </a:r>
          </a:p>
          <a:p>
            <a:pPr marL="0" marR="0" indent="0" algn="ctr">
              <a:lnSpc>
                <a:spcPct val="120000"/>
              </a:lnSpc>
              <a:spcBef>
                <a:spcPts val="0"/>
              </a:spcBef>
              <a:spcAft>
                <a:spcPts val="0"/>
              </a:spcAft>
              <a:buNone/>
            </a:pPr>
            <a:r>
              <a:rPr lang="en-US" sz="2500" dirty="0">
                <a:effectLst/>
                <a:latin typeface="Cambria" panose="02040503050406030204" pitchFamily="18" charset="0"/>
                <a:ea typeface="MS Mincho" panose="02020609040205080304" pitchFamily="49" charset="-128"/>
                <a:cs typeface="Times New Roman" panose="02020603050405020304" pitchFamily="18" charset="0"/>
              </a:rPr>
              <a:t>Las Cruces, New Mexico</a:t>
            </a:r>
          </a:p>
          <a:p>
            <a:pPr marL="0" marR="0" indent="0" algn="ctr">
              <a:lnSpc>
                <a:spcPct val="120000"/>
              </a:lnSpc>
              <a:spcBef>
                <a:spcPts val="0"/>
              </a:spcBef>
              <a:spcAft>
                <a:spcPts val="0"/>
              </a:spcAft>
              <a:buNone/>
            </a:pPr>
            <a:r>
              <a:rPr lang="en-US" sz="2500" dirty="0">
                <a:effectLst/>
                <a:latin typeface="Cambria" panose="02040503050406030204" pitchFamily="18" charset="0"/>
                <a:ea typeface="MS Mincho" panose="02020609040205080304" pitchFamily="49" charset="-128"/>
                <a:cs typeface="Times New Roman" panose="02020603050405020304" pitchFamily="18" charset="0"/>
              </a:rPr>
              <a:t>November 2015</a:t>
            </a:r>
          </a:p>
          <a:p>
            <a:pPr marL="0" marR="0" indent="0" algn="ctr">
              <a:lnSpc>
                <a:spcPct val="120000"/>
              </a:lnSpc>
              <a:spcBef>
                <a:spcPts val="0"/>
              </a:spcBef>
              <a:spcAft>
                <a:spcPts val="0"/>
              </a:spcAft>
              <a:buNone/>
            </a:pPr>
            <a:r>
              <a:rPr lang="en-US" sz="2500" dirty="0">
                <a:effectLst/>
                <a:latin typeface="Cambria" panose="02040503050406030204" pitchFamily="18" charset="0"/>
                <a:ea typeface="MS Mincho" panose="02020609040205080304" pitchFamily="49" charset="-128"/>
                <a:cs typeface="Times New Roman" panose="02020603050405020304" pitchFamily="18" charset="0"/>
              </a:rPr>
              <a:t>Copyright 2015 by Gerri Elise McCulloh</a:t>
            </a:r>
          </a:p>
          <a:p>
            <a:pPr marL="0" indent="0">
              <a:buNone/>
            </a:pPr>
            <a:endParaRPr lang="en-US" dirty="0"/>
          </a:p>
        </p:txBody>
      </p:sp>
    </p:spTree>
    <p:extLst>
      <p:ext uri="{BB962C8B-B14F-4D97-AF65-F5344CB8AC3E}">
        <p14:creationId xmlns:p14="http://schemas.microsoft.com/office/powerpoint/2010/main" val="1343448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B55CB0-4F68-F3D3-FED8-958AFB923522}"/>
              </a:ext>
            </a:extLst>
          </p:cNvPr>
          <p:cNvSpPr>
            <a:spLocks noGrp="1"/>
          </p:cNvSpPr>
          <p:nvPr>
            <p:ph type="title"/>
          </p:nvPr>
        </p:nvSpPr>
        <p:spPr>
          <a:xfrm>
            <a:off x="630936" y="639520"/>
            <a:ext cx="3429000" cy="1719072"/>
          </a:xfrm>
        </p:spPr>
        <p:txBody>
          <a:bodyPr anchor="b">
            <a:normAutofit/>
          </a:bodyPr>
          <a:lstStyle/>
          <a:p>
            <a:r>
              <a:rPr lang="en-US" sz="3800"/>
              <a:t>What happened from Pythagoras to today?</a:t>
            </a:r>
          </a:p>
        </p:txBody>
      </p:sp>
      <p:sp>
        <p:nvSpPr>
          <p:cNvPr id="615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FB8BA62-7863-4C6F-93B0-0A5BC5883EA2}"/>
              </a:ext>
            </a:extLst>
          </p:cNvPr>
          <p:cNvSpPr>
            <a:spLocks noGrp="1"/>
          </p:cNvSpPr>
          <p:nvPr>
            <p:ph idx="1"/>
          </p:nvPr>
        </p:nvSpPr>
        <p:spPr>
          <a:xfrm>
            <a:off x="630936" y="2807208"/>
            <a:ext cx="4023360" cy="3775000"/>
          </a:xfrm>
        </p:spPr>
        <p:txBody>
          <a:bodyPr anchor="t">
            <a:normAutofit/>
          </a:bodyPr>
          <a:lstStyle/>
          <a:p>
            <a:pPr marL="0" indent="0">
              <a:buNone/>
            </a:pPr>
            <a:r>
              <a:rPr lang="en-US" b="0" i="0" u="none" strike="noStrike" dirty="0">
                <a:effectLst/>
                <a:latin typeface="Google Sans"/>
              </a:rPr>
              <a:t>1000 to 500 BCE 3000 </a:t>
            </a:r>
            <a:r>
              <a:rPr lang="en-US" dirty="0">
                <a:latin typeface="Google Sans"/>
              </a:rPr>
              <a:t> the move from</a:t>
            </a:r>
            <a:r>
              <a:rPr lang="en-US" b="0" i="0" u="none" strike="noStrike" dirty="0">
                <a:effectLst/>
                <a:latin typeface="Google Sans"/>
              </a:rPr>
              <a:t> matriarchy to patriarchy occurred. Note: The concepts of matriarchy and patriarchy are European ways of thinking about societal power</a:t>
            </a:r>
            <a:endParaRPr lang="en-US" dirty="0"/>
          </a:p>
          <a:p>
            <a:pPr marL="0" indent="0">
              <a:buNone/>
            </a:pPr>
            <a:endParaRPr lang="en-US" sz="2200" dirty="0"/>
          </a:p>
        </p:txBody>
      </p:sp>
      <p:pic>
        <p:nvPicPr>
          <p:cNvPr id="6146" name="Picture 2" descr="Gender and Patriarchy - Prep With Harshita">
            <a:extLst>
              <a:ext uri="{FF2B5EF4-FFF2-40B4-BE49-F238E27FC236}">
                <a16:creationId xmlns:a16="http://schemas.microsoft.com/office/drawing/2014/main" id="{CAA995F6-A79B-A2B6-7BDC-D5F1F5C1A8A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840105"/>
            <a:ext cx="6903720" cy="5177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407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Freeform: Shape 308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3B086F4-17CC-443E-80B4-4D8FF33EF638}"/>
              </a:ext>
            </a:extLst>
          </p:cNvPr>
          <p:cNvSpPr>
            <a:spLocks noGrp="1"/>
          </p:cNvSpPr>
          <p:nvPr>
            <p:ph type="title"/>
          </p:nvPr>
        </p:nvSpPr>
        <p:spPr>
          <a:xfrm>
            <a:off x="1137034" y="1"/>
            <a:ext cx="9392421" cy="741864"/>
          </a:xfrm>
        </p:spPr>
        <p:txBody>
          <a:bodyPr>
            <a:normAutofit/>
          </a:bodyPr>
          <a:lstStyle/>
          <a:p>
            <a:r>
              <a:rPr lang="en-US" sz="4000" dirty="0"/>
              <a:t>What happened from Pythagoras to today?</a:t>
            </a:r>
          </a:p>
        </p:txBody>
      </p:sp>
      <p:sp>
        <p:nvSpPr>
          <p:cNvPr id="3" name="Content Placeholder 2">
            <a:extLst>
              <a:ext uri="{FF2B5EF4-FFF2-40B4-BE49-F238E27FC236}">
                <a16:creationId xmlns:a16="http://schemas.microsoft.com/office/drawing/2014/main" id="{0B731F78-2969-BA0C-06F3-723F6536EC43}"/>
              </a:ext>
            </a:extLst>
          </p:cNvPr>
          <p:cNvSpPr>
            <a:spLocks noGrp="1"/>
          </p:cNvSpPr>
          <p:nvPr>
            <p:ph idx="1"/>
          </p:nvPr>
        </p:nvSpPr>
        <p:spPr>
          <a:xfrm>
            <a:off x="170949" y="860849"/>
            <a:ext cx="6377469" cy="5997150"/>
          </a:xfrm>
        </p:spPr>
        <p:txBody>
          <a:bodyPr>
            <a:normAutofit/>
          </a:bodyPr>
          <a:lstStyle/>
          <a:p>
            <a:r>
              <a:rPr lang="en-US" sz="2000" dirty="0"/>
              <a:t>570 to approx. 500 BCE Pythagoras lived and emphasized Kairotic time (acoustic vibrant materiality; acoustic fields of music, Kosmos harmonics). Pythagoras lived at end of an era still holding women equal to men (matriarchy &amp; patriotism</a:t>
            </a:r>
            <a:r>
              <a:rPr lang="en-US" sz="2000" b="1" dirty="0"/>
              <a:t>). </a:t>
            </a:r>
            <a:r>
              <a:rPr lang="en-US" sz="2000" i="0" u="none" strike="noStrike" dirty="0">
                <a:effectLst/>
                <a:latin typeface="Google Sans"/>
              </a:rPr>
              <a:t>Aion (Greek: </a:t>
            </a:r>
            <a:r>
              <a:rPr lang="el-GR" sz="2000" i="0" u="none" strike="noStrike" dirty="0">
                <a:effectLst/>
                <a:latin typeface="Google Sans"/>
              </a:rPr>
              <a:t>Αἰών)</a:t>
            </a:r>
            <a:r>
              <a:rPr lang="en-US" sz="2000" i="0" u="none" strike="noStrike" dirty="0">
                <a:effectLst/>
                <a:latin typeface="Google Sans"/>
              </a:rPr>
              <a:t>,  a Hellenistic deity associated with perpetual, unbounded, ritual, and cyclic-time, the orb or circle encompassing the universe, and the zodiac. The future is a returning version of the past, later called aevum, and Vedic Sanskrit.</a:t>
            </a:r>
            <a:r>
              <a:rPr lang="en-US" sz="2000" dirty="0"/>
              <a:t> </a:t>
            </a:r>
          </a:p>
          <a:p>
            <a:r>
              <a:rPr lang="en-US" sz="2000" dirty="0"/>
              <a:t>15</a:t>
            </a:r>
            <a:r>
              <a:rPr lang="en-US" sz="2000" baseline="30000" dirty="0"/>
              <a:t>th</a:t>
            </a:r>
            <a:r>
              <a:rPr lang="en-US" sz="2000" dirty="0"/>
              <a:t> &amp; 16</a:t>
            </a:r>
            <a:r>
              <a:rPr lang="en-US" sz="2000" baseline="30000" dirty="0"/>
              <a:t>th</a:t>
            </a:r>
            <a:r>
              <a:rPr lang="en-US" sz="2000" dirty="0"/>
              <a:t> century. </a:t>
            </a:r>
            <a:r>
              <a:rPr lang="en-US" sz="2000" dirty="0">
                <a:latin typeface="Google Sans"/>
              </a:rPr>
              <a:t>G</a:t>
            </a:r>
            <a:r>
              <a:rPr lang="en-US" sz="2000" b="0" i="0" u="none" strike="noStrike" dirty="0">
                <a:effectLst/>
                <a:latin typeface="Google Sans"/>
              </a:rPr>
              <a:t>enocide of indigenous populations around the world primarily occurred during the period of European colonization, starting with Christopher Columbus' arrival in the Americas in 1492, leading to a massive decline in indigenous populations &amp; Indigenous Ways of Knowing (IWOK) across the globe, due to violence, disease, and displacement.,</a:t>
            </a:r>
            <a:endParaRPr lang="en-US" sz="2000" dirty="0"/>
          </a:p>
        </p:txBody>
      </p:sp>
      <p:pic>
        <p:nvPicPr>
          <p:cNvPr id="3074" name="Picture 2" descr="Face, Nose, People, Eye, Event, Forehead, Fashion accessory, Community, Tradition, Pattern,">
            <a:extLst>
              <a:ext uri="{FF2B5EF4-FFF2-40B4-BE49-F238E27FC236}">
                <a16:creationId xmlns:a16="http://schemas.microsoft.com/office/drawing/2014/main" id="{21B8ADBA-451E-CBFF-88B3-7D48E8AFE8E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9366" y="1030917"/>
            <a:ext cx="5246972" cy="3508912"/>
          </a:xfrm>
          <a:prstGeom prst="rect">
            <a:avLst/>
          </a:prstGeom>
          <a:noFill/>
          <a:extLst>
            <a:ext uri="{909E8E84-426E-40DD-AFC4-6F175D3DCCD1}">
              <a14:hiddenFill xmlns:a14="http://schemas.microsoft.com/office/drawing/2010/main">
                <a:solidFill>
                  <a:srgbClr val="FFFFFF"/>
                </a:solidFill>
              </a14:hiddenFill>
            </a:ext>
          </a:extLst>
        </p:spPr>
      </p:pic>
      <p:sp>
        <p:nvSpPr>
          <p:cNvPr id="3083" name="Freeform: Shape 308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71FFCB64-7805-6187-8827-0468699F2232}"/>
              </a:ext>
            </a:extLst>
          </p:cNvPr>
          <p:cNvSpPr txBox="1"/>
          <p:nvPr/>
        </p:nvSpPr>
        <p:spPr>
          <a:xfrm>
            <a:off x="7117210" y="4647416"/>
            <a:ext cx="4025462" cy="1200329"/>
          </a:xfrm>
          <a:prstGeom prst="rect">
            <a:avLst/>
          </a:prstGeom>
          <a:noFill/>
        </p:spPr>
        <p:txBody>
          <a:bodyPr wrap="square">
            <a:spAutoFit/>
          </a:bodyPr>
          <a:lstStyle/>
          <a:p>
            <a:pPr algn="ctr"/>
            <a:r>
              <a:rPr lang="en-US" b="0" i="0" u="none" strike="noStrike" dirty="0">
                <a:solidFill>
                  <a:srgbClr val="333333"/>
                </a:solidFill>
                <a:effectLst/>
                <a:latin typeface="times"/>
              </a:rPr>
              <a:t>Tuareg are Berber people practicing matrilinear customs, living a nomadic lifestyle in the Saharan dessert</a:t>
            </a:r>
            <a:r>
              <a:rPr lang="en-US" sz="1800" dirty="0"/>
              <a:t> (</a:t>
            </a:r>
            <a:r>
              <a:rPr lang="en-US" sz="1800" dirty="0">
                <a:hlinkClick r:id="rId3"/>
              </a:rPr>
              <a:t>more examples</a:t>
            </a:r>
            <a:r>
              <a:rPr lang="en-US" sz="1800" dirty="0"/>
              <a:t>).</a:t>
            </a:r>
            <a:endParaRPr lang="en-US" dirty="0"/>
          </a:p>
        </p:txBody>
      </p:sp>
    </p:spTree>
    <p:extLst>
      <p:ext uri="{BB962C8B-B14F-4D97-AF65-F5344CB8AC3E}">
        <p14:creationId xmlns:p14="http://schemas.microsoft.com/office/powerpoint/2010/main" val="370342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150845-9972-9842-B71B-1431DC6F3E7C}"/>
            </a:ext>
          </a:extLst>
        </p:cNvPr>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9CC7DC-1611-E568-2F40-400887BDECFC}"/>
              </a:ext>
            </a:extLst>
          </p:cNvPr>
          <p:cNvSpPr>
            <a:spLocks noGrp="1"/>
          </p:cNvSpPr>
          <p:nvPr>
            <p:ph type="title"/>
          </p:nvPr>
        </p:nvSpPr>
        <p:spPr>
          <a:xfrm>
            <a:off x="640080" y="325369"/>
            <a:ext cx="4368602" cy="1956841"/>
          </a:xfrm>
        </p:spPr>
        <p:txBody>
          <a:bodyPr anchor="b">
            <a:normAutofit/>
          </a:bodyPr>
          <a:lstStyle/>
          <a:p>
            <a:r>
              <a:rPr lang="en-US" sz="4200" dirty="0"/>
              <a:t>What happened from Pythagoras to today? </a:t>
            </a:r>
          </a:p>
        </p:txBody>
      </p:sp>
      <p:sp>
        <p:nvSpPr>
          <p:cNvPr id="410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3F9ED7-D21E-4125-25C2-248422218AAC}"/>
              </a:ext>
            </a:extLst>
          </p:cNvPr>
          <p:cNvSpPr>
            <a:spLocks noGrp="1"/>
          </p:cNvSpPr>
          <p:nvPr>
            <p:ph idx="1"/>
          </p:nvPr>
        </p:nvSpPr>
        <p:spPr>
          <a:xfrm>
            <a:off x="168165" y="2678434"/>
            <a:ext cx="5142011" cy="3996055"/>
          </a:xfrm>
        </p:spPr>
        <p:txBody>
          <a:bodyPr>
            <a:normAutofit fontScale="85000" lnSpcReduction="10000"/>
          </a:bodyPr>
          <a:lstStyle/>
          <a:p>
            <a:r>
              <a:rPr lang="en-US" sz="1800" dirty="0"/>
              <a:t>17</a:t>
            </a:r>
            <a:r>
              <a:rPr lang="en-US" sz="1800" baseline="30000" dirty="0"/>
              <a:t>th</a:t>
            </a:r>
            <a:r>
              <a:rPr lang="en-US" sz="1800" dirty="0"/>
              <a:t> &amp; 18th centuries Age of Enlightenment, Newtonian Physics ‘Principia in 1687 (time becomes clockworks, clocktime), Age Reason, as we call it: ‘Western Ways of Knowing (WWOK)’, acted to drastically reduce Kairos to Chronos (linear, one-way, chronological time) and Aion time (perpetual cyclical and ritual). Example Newtonian clocktime, cosmos as clockwork. </a:t>
            </a:r>
          </a:p>
          <a:p>
            <a:r>
              <a:rPr lang="en-US" sz="1800" dirty="0"/>
              <a:t>19</a:t>
            </a:r>
            <a:r>
              <a:rPr lang="en-US" sz="1800" baseline="30000" dirty="0"/>
              <a:t>th</a:t>
            </a:r>
            <a:r>
              <a:rPr lang="en-US" sz="1800" dirty="0"/>
              <a:t> century continued decline of Ways of Knowing (IWOK) as WWOK gained more and more dominance, worldwide. Kairos time is reduced to just ‘opportune moments’ losing its Pythagorean living vibrant materialism, and its acoustic fields. </a:t>
            </a:r>
            <a:r>
              <a:rPr lang="en-US" sz="1800" b="0" i="0" u="none" strike="noStrike" dirty="0">
                <a:effectLst/>
                <a:latin typeface="Google Sans"/>
              </a:rPr>
              <a:t>Some indigenous societies have a balance between men and women, with each gender having their own responsibilities, with colonization most became patriarchal.</a:t>
            </a:r>
          </a:p>
          <a:p>
            <a:r>
              <a:rPr lang="en-US" sz="1800" dirty="0">
                <a:latin typeface="Google Sans"/>
              </a:rPr>
              <a:t>Photo of Hopi - </a:t>
            </a:r>
            <a:r>
              <a:rPr lang="en-US" sz="1900" b="0" i="0" u="none" strike="noStrike" dirty="0">
                <a:effectLst/>
                <a:latin typeface="Google Sans"/>
              </a:rPr>
              <a:t>The Hopi (northeastern Arizona Rez.) are traditionally both matriarchal and matrilineal, with egalitarian roles in the community, and no sense of superiority or inferiority based on sex or gender.</a:t>
            </a:r>
            <a:endParaRPr lang="en-US" sz="1800" dirty="0"/>
          </a:p>
        </p:txBody>
      </p:sp>
      <p:pic>
        <p:nvPicPr>
          <p:cNvPr id="4098" name="Picture 2" descr="Hopi People – Society Run by Women with Men in it - Documentarytube.com">
            <a:extLst>
              <a:ext uri="{FF2B5EF4-FFF2-40B4-BE49-F238E27FC236}">
                <a16:creationId xmlns:a16="http://schemas.microsoft.com/office/drawing/2014/main" id="{D753FEE8-5302-BE6A-BD74-935C1C17E2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521" r="14525"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39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1DED7-EEB3-572A-2C82-ABF9357B41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F1D43C-3F6C-1C13-CB58-499C12F7B188}"/>
              </a:ext>
            </a:extLst>
          </p:cNvPr>
          <p:cNvSpPr>
            <a:spLocks noGrp="1"/>
          </p:cNvSpPr>
          <p:nvPr>
            <p:ph type="title"/>
          </p:nvPr>
        </p:nvSpPr>
        <p:spPr>
          <a:xfrm>
            <a:off x="1137034" y="1"/>
            <a:ext cx="9392421" cy="741864"/>
          </a:xfrm>
        </p:spPr>
        <p:txBody>
          <a:bodyPr>
            <a:normAutofit/>
          </a:bodyPr>
          <a:lstStyle/>
          <a:p>
            <a:r>
              <a:rPr lang="en-US" sz="4000" dirty="0"/>
              <a:t>What happened from Pythagoras to today?</a:t>
            </a:r>
          </a:p>
        </p:txBody>
      </p:sp>
      <p:sp>
        <p:nvSpPr>
          <p:cNvPr id="3" name="Content Placeholder 2">
            <a:extLst>
              <a:ext uri="{FF2B5EF4-FFF2-40B4-BE49-F238E27FC236}">
                <a16:creationId xmlns:a16="http://schemas.microsoft.com/office/drawing/2014/main" id="{8C39090D-D030-EA3C-2F76-CCD9157BB95C}"/>
              </a:ext>
            </a:extLst>
          </p:cNvPr>
          <p:cNvSpPr>
            <a:spLocks noGrp="1"/>
          </p:cNvSpPr>
          <p:nvPr>
            <p:ph idx="1"/>
          </p:nvPr>
        </p:nvSpPr>
        <p:spPr>
          <a:xfrm>
            <a:off x="141735" y="676919"/>
            <a:ext cx="6377469" cy="5997150"/>
          </a:xfrm>
        </p:spPr>
        <p:txBody>
          <a:bodyPr>
            <a:normAutofit fontScale="92500" lnSpcReduction="10000"/>
          </a:bodyPr>
          <a:lstStyle/>
          <a:p>
            <a:r>
              <a:rPr lang="en-US" sz="2400" dirty="0"/>
              <a:t>In 2007-2014, strands of vibrant materialist work take hold. Vibrant materialists</a:t>
            </a:r>
            <a:r>
              <a:rPr lang="en-US" sz="2400" b="0" i="0" u="none" strike="noStrike" dirty="0">
                <a:effectLst/>
                <a:latin typeface="Google Sans"/>
              </a:rPr>
              <a:t> believe that matter has vitality and life, even if it appears lifeless), but are less focused on Pythagorean acoustic harmonics. Examples:</a:t>
            </a:r>
            <a:r>
              <a:rPr lang="en-US" sz="2400" dirty="0"/>
              <a:t> Karen Barad (intra-active material/discursive), Donna Haraway (material-semiotic), Jane Bennet (vibrant-matter), and Mira J. Hird (material feminism) rekindle vibrant materialist way of knowing. </a:t>
            </a:r>
          </a:p>
          <a:p>
            <a:r>
              <a:rPr lang="en-US" sz="2400" dirty="0"/>
              <a:t>2015, Gerri McCulloh revitalizes ‘</a:t>
            </a:r>
            <a:r>
              <a:rPr lang="en-US" sz="2400" dirty="0" err="1"/>
              <a:t>Chora’way</a:t>
            </a:r>
            <a:r>
              <a:rPr lang="en-US" sz="2400" dirty="0"/>
              <a:t> of knowing: (materially generative space-place) as a revival of Pythagorean Kairotic vital acoustic materialism and aligned with vibrant materialists works that destabilizes human-centric view in favor of humans no more important than millions of species inhabiting planet.</a:t>
            </a:r>
          </a:p>
          <a:p>
            <a:r>
              <a:rPr lang="en-US" sz="2400" dirty="0"/>
              <a:t>For McCulloh Chora is Pythagorean and can contribute ‘soundscapes’ to vital materialisms, and respect for the few remaining matriarchically-oriented. Today most societies are patriarchal.</a:t>
            </a:r>
          </a:p>
        </p:txBody>
      </p:sp>
      <p:sp>
        <p:nvSpPr>
          <p:cNvPr id="5" name="TextBox 4">
            <a:extLst>
              <a:ext uri="{FF2B5EF4-FFF2-40B4-BE49-F238E27FC236}">
                <a16:creationId xmlns:a16="http://schemas.microsoft.com/office/drawing/2014/main" id="{EBD4F410-7587-E436-3C6A-8F0AB0BB6E6E}"/>
              </a:ext>
            </a:extLst>
          </p:cNvPr>
          <p:cNvSpPr txBox="1"/>
          <p:nvPr/>
        </p:nvSpPr>
        <p:spPr>
          <a:xfrm>
            <a:off x="7406898" y="4058837"/>
            <a:ext cx="4025462" cy="1754326"/>
          </a:xfrm>
          <a:prstGeom prst="rect">
            <a:avLst/>
          </a:prstGeom>
          <a:noFill/>
        </p:spPr>
        <p:txBody>
          <a:bodyPr wrap="square">
            <a:spAutoFit/>
          </a:bodyPr>
          <a:lstStyle/>
          <a:p>
            <a:pPr algn="l"/>
            <a:r>
              <a:rPr lang="en-US" b="1" i="0" u="none" strike="noStrike" dirty="0">
                <a:effectLst/>
                <a:latin typeface="Google Sans"/>
              </a:rPr>
              <a:t>The Minangkabau</a:t>
            </a:r>
          </a:p>
          <a:p>
            <a:pPr algn="l"/>
            <a:r>
              <a:rPr lang="en-US" b="0" i="0" u="none" strike="noStrike" dirty="0">
                <a:effectLst/>
                <a:latin typeface="Google Sans"/>
              </a:rPr>
              <a:t>This society is one of the largest surviving matriarchal societies, with women ruling the domestic realm and the belief that the mother is the most important person in society</a:t>
            </a:r>
          </a:p>
        </p:txBody>
      </p:sp>
      <p:pic>
        <p:nvPicPr>
          <p:cNvPr id="5122" name="Picture 2" descr="International Gynarchy Movement - Current Matrilineal &amp; Matriarchal  Societies Around The World - Minangkabau, Indonesia The Minangkabau is the  largest matriarchal society in the world. They are the indigenous tribe of  the">
            <a:extLst>
              <a:ext uri="{FF2B5EF4-FFF2-40B4-BE49-F238E27FC236}">
                <a16:creationId xmlns:a16="http://schemas.microsoft.com/office/drawing/2014/main" id="{8DCBE189-8983-3816-650B-4E078C6A6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6825" y="676919"/>
            <a:ext cx="4905609" cy="3264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075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856C-5B2B-B922-0AC7-AAC92A54EEBC}"/>
              </a:ext>
            </a:extLst>
          </p:cNvPr>
          <p:cNvSpPr>
            <a:spLocks noGrp="1"/>
          </p:cNvSpPr>
          <p:nvPr>
            <p:ph type="title"/>
          </p:nvPr>
        </p:nvSpPr>
        <p:spPr/>
        <p:txBody>
          <a:bodyPr/>
          <a:lstStyle/>
          <a:p>
            <a:r>
              <a:rPr lang="en-US" dirty="0"/>
              <a:t>What is Chora?</a:t>
            </a:r>
          </a:p>
        </p:txBody>
      </p:sp>
      <p:sp>
        <p:nvSpPr>
          <p:cNvPr id="3" name="Content Placeholder 2">
            <a:extLst>
              <a:ext uri="{FF2B5EF4-FFF2-40B4-BE49-F238E27FC236}">
                <a16:creationId xmlns:a16="http://schemas.microsoft.com/office/drawing/2014/main" id="{64299A6F-7055-3FB2-BA50-CFD045791E4C}"/>
              </a:ext>
            </a:extLst>
          </p:cNvPr>
          <p:cNvSpPr>
            <a:spLocks noGrp="1"/>
          </p:cNvSpPr>
          <p:nvPr>
            <p:ph idx="1"/>
          </p:nvPr>
        </p:nvSpPr>
        <p:spPr/>
        <p:txBody>
          <a:bodyPr/>
          <a:lstStyle/>
          <a:p>
            <a:r>
              <a:rPr lang="en-US" sz="1800" i="1" dirty="0">
                <a:effectLst/>
                <a:latin typeface="Cambria" panose="02040503050406030204" pitchFamily="18" charset="0"/>
                <a:ea typeface="MS Mincho" panose="02020609040205080304" pitchFamily="49" charset="-128"/>
                <a:cs typeface="Times New Roman" panose="02020603050405020304" pitchFamily="18" charset="0"/>
              </a:rPr>
              <a:t>Chora </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as the generative place where vital material is energized and marked by </a:t>
            </a:r>
            <a:r>
              <a:rPr lang="en-US" sz="1800" i="1" dirty="0">
                <a:effectLst/>
                <a:latin typeface="Cambria" panose="02040503050406030204" pitchFamily="18" charset="0"/>
                <a:ea typeface="MS Mincho" panose="02020609040205080304" pitchFamily="49" charset="-128"/>
                <a:cs typeface="Times New Roman" panose="02020603050405020304" pitchFamily="18" charset="0"/>
              </a:rPr>
              <a:t>dunamis</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or </a:t>
            </a:r>
            <a:r>
              <a:rPr lang="en-US" sz="1800" i="1" dirty="0" err="1">
                <a:effectLst/>
                <a:latin typeface="Cambria" panose="02040503050406030204" pitchFamily="18" charset="0"/>
                <a:ea typeface="MS Mincho" panose="02020609040205080304" pitchFamily="49" charset="-128"/>
                <a:cs typeface="Times New Roman" panose="02020603050405020304" pitchFamily="18" charset="0"/>
              </a:rPr>
              <a:t>dynamis</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this is an echo of matriarchal generativity… and renewal</a:t>
            </a:r>
          </a:p>
          <a:p>
            <a:r>
              <a:rPr lang="en-US" sz="1800" dirty="0">
                <a:latin typeface="Cambria" panose="02040503050406030204" pitchFamily="18" charset="0"/>
                <a:ea typeface="MS Mincho" panose="02020609040205080304" pitchFamily="49" charset="-128"/>
                <a:cs typeface="Times New Roman" panose="02020603050405020304" pitchFamily="18" charset="0"/>
              </a:rPr>
              <a:t>“</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I will look at </a:t>
            </a:r>
            <a:r>
              <a:rPr lang="en-US" sz="1800" i="1" dirty="0">
                <a:effectLst/>
                <a:latin typeface="Cambria" panose="02040503050406030204" pitchFamily="18" charset="0"/>
                <a:ea typeface="MS Mincho" panose="02020609040205080304" pitchFamily="49" charset="-128"/>
                <a:cs typeface="Times New Roman" panose="02020603050405020304" pitchFamily="18" charset="0"/>
              </a:rPr>
              <a:t>Chora</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as generative </a:t>
            </a:r>
            <a:r>
              <a:rPr lang="en-US" sz="1800" i="1" dirty="0">
                <a:effectLst/>
                <a:latin typeface="Cambria" panose="02040503050406030204" pitchFamily="18" charset="0"/>
                <a:ea typeface="MS Mincho" panose="02020609040205080304" pitchFamily="49" charset="-128"/>
                <a:cs typeface="Times New Roman" panose="02020603050405020304" pitchFamily="18" charset="0"/>
              </a:rPr>
              <a:t>place</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that can be accessed through vital materialism’s diffractions: sound and acoustic sensibility” (McCulloh, 2015: 232).</a:t>
            </a:r>
          </a:p>
          <a:p>
            <a:r>
              <a:rPr lang="en-US" sz="1800" dirty="0">
                <a:latin typeface="Cambria" panose="02040503050406030204" pitchFamily="18" charset="0"/>
                <a:ea typeface="MS Mincho" panose="02020609040205080304" pitchFamily="49" charset="-128"/>
                <a:cs typeface="Times New Roman" panose="02020603050405020304" pitchFamily="18" charset="0"/>
              </a:rPr>
              <a:t>Chora is </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understood acoustically through feminist materialism (IBID.). </a:t>
            </a:r>
          </a:p>
          <a:p>
            <a:r>
              <a:rPr lang="en-US" sz="1800" dirty="0">
                <a:latin typeface="Cambria" panose="02040503050406030204" pitchFamily="18" charset="0"/>
                <a:ea typeface="MS Mincho" panose="02020609040205080304" pitchFamily="49" charset="-128"/>
                <a:cs typeface="Times New Roman" panose="02020603050405020304" pitchFamily="18" charset="0"/>
              </a:rPr>
              <a:t>“</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There is indeterminacy and contingency in naming.  </a:t>
            </a:r>
            <a:r>
              <a:rPr lang="en-US" sz="1800" i="1" dirty="0">
                <a:effectLst/>
                <a:latin typeface="Cambria" panose="02040503050406030204" pitchFamily="18" charset="0"/>
                <a:ea typeface="MS Mincho" panose="02020609040205080304" pitchFamily="49" charset="-128"/>
                <a:cs typeface="Times New Roman" panose="02020603050405020304" pitchFamily="18" charset="0"/>
              </a:rPr>
              <a:t>Chora as Pythagorean Thirding</a:t>
            </a:r>
            <a:r>
              <a:rPr lang="en-US" sz="1800" i="1" dirty="0">
                <a:latin typeface="Cambria" panose="02040503050406030204" pitchFamily="18" charset="0"/>
                <a:ea typeface="MS Mincho" panose="02020609040205080304" pitchFamily="49" charset="-128"/>
                <a:cs typeface="Times New Roman" panose="02020603050405020304" pitchFamily="18" charset="0"/>
              </a:rPr>
              <a:t>” </a:t>
            </a:r>
            <a:r>
              <a:rPr lang="en-US" sz="1800" dirty="0">
                <a:latin typeface="Cambria" panose="02040503050406030204" pitchFamily="18" charset="0"/>
                <a:ea typeface="MS Mincho" panose="02020609040205080304" pitchFamily="49" charset="-128"/>
                <a:cs typeface="Times New Roman" panose="02020603050405020304" pitchFamily="18" charset="0"/>
              </a:rPr>
              <a:t>(IBID).</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1710740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C00D-0F2E-501E-D83E-AF69E9317E3A}"/>
              </a:ext>
            </a:extLst>
          </p:cNvPr>
          <p:cNvSpPr>
            <a:spLocks noGrp="1"/>
          </p:cNvSpPr>
          <p:nvPr>
            <p:ph type="title"/>
          </p:nvPr>
        </p:nvSpPr>
        <p:spPr/>
        <p:txBody>
          <a:bodyPr/>
          <a:lstStyle/>
          <a:p>
            <a:r>
              <a:rPr lang="en-US" dirty="0"/>
              <a:t>What is </a:t>
            </a:r>
            <a:r>
              <a:rPr lang="en-US" sz="4400" dirty="0">
                <a:effectLst/>
                <a:latin typeface="Cambria" panose="02040503050406030204" pitchFamily="18" charset="0"/>
                <a:ea typeface="MS Mincho" panose="02020609040205080304" pitchFamily="49" charset="-128"/>
                <a:cs typeface="Times New Roman" panose="02020603050405020304" pitchFamily="18" charset="0"/>
              </a:rPr>
              <a:t>Chora as Pythagorean Thirding?</a:t>
            </a:r>
            <a:endParaRPr lang="en-US" dirty="0"/>
          </a:p>
        </p:txBody>
      </p:sp>
      <p:sp>
        <p:nvSpPr>
          <p:cNvPr id="3" name="Content Placeholder 2">
            <a:extLst>
              <a:ext uri="{FF2B5EF4-FFF2-40B4-BE49-F238E27FC236}">
                <a16:creationId xmlns:a16="http://schemas.microsoft.com/office/drawing/2014/main" id="{7BC06B86-3428-E90D-80A0-58FB5BF31F0E}"/>
              </a:ext>
            </a:extLst>
          </p:cNvPr>
          <p:cNvSpPr>
            <a:spLocks noGrp="1"/>
          </p:cNvSpPr>
          <p:nvPr>
            <p:ph idx="1"/>
          </p:nvPr>
        </p:nvSpPr>
        <p:spPr/>
        <p:txBody>
          <a:bodyPr/>
          <a:lstStyle/>
          <a:p>
            <a:pPr marL="0" marR="0" indent="457200">
              <a:spcBef>
                <a:spcPts val="0"/>
              </a:spcBef>
              <a:spcAft>
                <a:spcPts val="0"/>
              </a:spcAft>
            </a:pPr>
            <a:r>
              <a:rPr lang="en-US" dirty="0"/>
              <a:t>“</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Agential separability, for Barad, is “exteriority within” and is therefore within a very different </a:t>
            </a:r>
            <a:r>
              <a:rPr lang="en-US" sz="1800" i="1" dirty="0">
                <a:effectLst/>
                <a:latin typeface="Cambria" panose="02040503050406030204" pitchFamily="18" charset="0"/>
                <a:ea typeface="MS Mincho" panose="02020609040205080304" pitchFamily="49" charset="-128"/>
                <a:cs typeface="Times New Roman" panose="02020603050405020304" pitchFamily="18" charset="0"/>
              </a:rPr>
              <a:t>thirding</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of material-discourse</a:t>
            </a:r>
            <a:r>
              <a:rPr lang="en-US" dirty="0">
                <a:effectLst/>
              </a:rPr>
              <a:t> [</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Karen Barad, </a:t>
            </a:r>
            <a:r>
              <a:rPr lang="en-US" sz="1800" i="1" dirty="0">
                <a:effectLst/>
                <a:latin typeface="Cambria" panose="02040503050406030204" pitchFamily="18" charset="0"/>
                <a:ea typeface="MS Mincho" panose="02020609040205080304" pitchFamily="49" charset="-128"/>
                <a:cs typeface="Times New Roman" panose="02020603050405020304" pitchFamily="18" charset="0"/>
              </a:rPr>
              <a:t>Meeting the Universe Halfway: 377]</a:t>
            </a:r>
            <a:r>
              <a:rPr lang="en-US" sz="1800" i="1" dirty="0">
                <a:latin typeface="Cambria" panose="02040503050406030204" pitchFamily="18" charset="0"/>
                <a:ea typeface="MS Mincho" panose="02020609040205080304" pitchFamily="49" charset="-128"/>
                <a:cs typeface="Times New Roman" panose="02020603050405020304" pitchFamily="18" charset="0"/>
              </a:rPr>
              <a:t>” </a:t>
            </a:r>
            <a:r>
              <a:rPr lang="en-US" sz="1800" dirty="0">
                <a:latin typeface="Cambria" panose="02040503050406030204" pitchFamily="18" charset="0"/>
                <a:ea typeface="MS Mincho" panose="02020609040205080304" pitchFamily="49" charset="-128"/>
                <a:cs typeface="Times New Roman" panose="02020603050405020304" pitchFamily="18" charset="0"/>
              </a:rPr>
              <a:t>(McCulloh, 2015: 166).</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5261240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172</TotalTime>
  <Words>1139</Words>
  <Application>Microsoft Macintosh PowerPoint</Application>
  <PresentationFormat>Widescreen</PresentationFormat>
  <Paragraphs>68</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Aptos Display</vt:lpstr>
      <vt:lpstr>Arial</vt:lpstr>
      <vt:lpstr>Cambria</vt:lpstr>
      <vt:lpstr>Google Sans</vt:lpstr>
      <vt:lpstr>times</vt:lpstr>
      <vt:lpstr>Office Theme</vt:lpstr>
      <vt:lpstr>Introduction to  CHORA WAYS OF KNOWING CWOK and Antenarrative Processes</vt:lpstr>
      <vt:lpstr>Pythagoras</vt:lpstr>
      <vt:lpstr>PowerPoint Presentation</vt:lpstr>
      <vt:lpstr>What happened from Pythagoras to today?</vt:lpstr>
      <vt:lpstr>What happened from Pythagoras to today?</vt:lpstr>
      <vt:lpstr>What happened from Pythagoras to today? </vt:lpstr>
      <vt:lpstr>What happened from Pythagoras to today?</vt:lpstr>
      <vt:lpstr>What is Chora?</vt:lpstr>
      <vt:lpstr>What is Chora as Pythagorean Thirding?</vt:lpstr>
      <vt:lpstr>7-sided Heptagon</vt:lpstr>
      <vt:lpstr>Numeral 7 and Heptagon Spiral</vt:lpstr>
      <vt:lpstr>PowerPoint Presentation</vt:lpstr>
      <vt:lpstr>7 Antenarrative Processes as Chora Heptagon Spiral </vt:lpstr>
      <vt:lpstr>7 Antenarrative Processes as WWOK</vt:lpstr>
      <vt:lpstr>7 Antenarrative Processes as IWOK</vt:lpstr>
      <vt:lpstr>PowerPoint Presentation</vt:lpstr>
      <vt:lpstr>More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Boje</dc:creator>
  <cp:lastModifiedBy>David Boje</cp:lastModifiedBy>
  <cp:revision>3</cp:revision>
  <dcterms:created xsi:type="dcterms:W3CDTF">2024-10-03T15:36:29Z</dcterms:created>
  <dcterms:modified xsi:type="dcterms:W3CDTF">2024-10-03T18:28:41Z</dcterms:modified>
</cp:coreProperties>
</file>