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6" r:id="rId1"/>
  </p:sldMasterIdLst>
  <p:sldIdLst>
    <p:sldId id="272" r:id="rId2"/>
    <p:sldId id="290" r:id="rId3"/>
    <p:sldId id="304" r:id="rId4"/>
    <p:sldId id="303" r:id="rId5"/>
    <p:sldId id="280" r:id="rId6"/>
    <p:sldId id="276" r:id="rId7"/>
    <p:sldId id="277" r:id="rId8"/>
    <p:sldId id="297" r:id="rId9"/>
    <p:sldId id="298" r:id="rId10"/>
    <p:sldId id="299" r:id="rId11"/>
    <p:sldId id="300" r:id="rId12"/>
    <p:sldId id="301" r:id="rId13"/>
    <p:sldId id="285" r:id="rId14"/>
    <p:sldId id="259" r:id="rId15"/>
    <p:sldId id="279" r:id="rId16"/>
    <p:sldId id="271" r:id="rId17"/>
    <p:sldId id="260" r:id="rId18"/>
    <p:sldId id="268" r:id="rId19"/>
    <p:sldId id="261" r:id="rId20"/>
    <p:sldId id="262" r:id="rId21"/>
    <p:sldId id="263" r:id="rId22"/>
    <p:sldId id="264" r:id="rId23"/>
    <p:sldId id="265" r:id="rId24"/>
    <p:sldId id="266" r:id="rId25"/>
    <p:sldId id="267" r:id="rId26"/>
    <p:sldId id="269" r:id="rId27"/>
    <p:sldId id="270" r:id="rId28"/>
    <p:sldId id="291" r:id="rId29"/>
    <p:sldId id="281" r:id="rId30"/>
    <p:sldId id="282" r:id="rId31"/>
    <p:sldId id="283" r:id="rId32"/>
    <p:sldId id="284" r:id="rId33"/>
    <p:sldId id="292" r:id="rId34"/>
    <p:sldId id="293" r:id="rId35"/>
    <p:sldId id="294" r:id="rId36"/>
    <p:sldId id="295" r:id="rId37"/>
    <p:sldId id="296" r:id="rId38"/>
    <p:sldId id="286" r:id="rId39"/>
    <p:sldId id="287" r:id="rId40"/>
    <p:sldId id="288" r:id="rId41"/>
    <p:sldId id="289" r:id="rId42"/>
    <p:sldId id="273" r:id="rId43"/>
    <p:sldId id="274" r:id="rId44"/>
    <p:sldId id="275" r:id="rId45"/>
    <p:sldId id="302" r:id="rId46"/>
    <p:sldId id="278"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2"/>
    <p:restoredTop sz="94694"/>
  </p:normalViewPr>
  <p:slideViewPr>
    <p:cSldViewPr snapToGrid="0">
      <p:cViewPr varScale="1">
        <p:scale>
          <a:sx n="121" d="100"/>
          <a:sy n="121" d="100"/>
        </p:scale>
        <p:origin x="25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svg"/><Relationship Id="rId1" Type="http://schemas.openxmlformats.org/officeDocument/2006/relationships/image" Target="../media/image43.png"/><Relationship Id="rId5" Type="http://schemas.openxmlformats.org/officeDocument/2006/relationships/image" Target="../media/image47.jpg"/><Relationship Id="rId4" Type="http://schemas.openxmlformats.org/officeDocument/2006/relationships/image" Target="../media/image4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svg"/><Relationship Id="rId1" Type="http://schemas.openxmlformats.org/officeDocument/2006/relationships/image" Target="../media/image43.png"/><Relationship Id="rId5" Type="http://schemas.openxmlformats.org/officeDocument/2006/relationships/image" Target="../media/image47.jpg"/><Relationship Id="rId4" Type="http://schemas.openxmlformats.org/officeDocument/2006/relationships/image" Target="../media/image4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DFC90C-C478-4DB4-ACB1-D577F807878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7A0E3EB-EBC2-47C6-9B07-EBF04EE80DCB}">
      <dgm:prSet/>
      <dgm:spPr/>
      <dgm:t>
        <a:bodyPr/>
        <a:lstStyle/>
        <a:p>
          <a:r>
            <a:rPr lang="en-US" dirty="0"/>
            <a:t>Relationships are an end in themselves</a:t>
          </a:r>
        </a:p>
      </dgm:t>
    </dgm:pt>
    <dgm:pt modelId="{DB957C57-F3D2-42FF-A382-2D0AFF4A8CEE}" type="parTrans" cxnId="{29E1DA9E-C751-4B32-994F-FDF94B55D9B4}">
      <dgm:prSet/>
      <dgm:spPr/>
      <dgm:t>
        <a:bodyPr/>
        <a:lstStyle/>
        <a:p>
          <a:endParaRPr lang="en-US"/>
        </a:p>
      </dgm:t>
    </dgm:pt>
    <dgm:pt modelId="{03F68C43-CB0B-46C8-919A-93FE1DC5F013}" type="sibTrans" cxnId="{29E1DA9E-C751-4B32-994F-FDF94B55D9B4}">
      <dgm:prSet/>
      <dgm:spPr/>
      <dgm:t>
        <a:bodyPr/>
        <a:lstStyle/>
        <a:p>
          <a:endParaRPr lang="en-US"/>
        </a:p>
      </dgm:t>
    </dgm:pt>
    <dgm:pt modelId="{693B7313-F3EC-4AA9-B916-28AB4CFF6DB4}">
      <dgm:prSet/>
      <dgm:spPr/>
      <dgm:t>
        <a:bodyPr/>
        <a:lstStyle/>
        <a:p>
          <a:r>
            <a:rPr lang="en-US"/>
            <a:t>Gifting is valued more highly</a:t>
          </a:r>
        </a:p>
      </dgm:t>
    </dgm:pt>
    <dgm:pt modelId="{9CC266F3-0597-4C38-9883-83C35358EB12}" type="parTrans" cxnId="{7C0FDA27-8EA0-4CB0-96AF-3AB5320C55B0}">
      <dgm:prSet/>
      <dgm:spPr/>
      <dgm:t>
        <a:bodyPr/>
        <a:lstStyle/>
        <a:p>
          <a:endParaRPr lang="en-US"/>
        </a:p>
      </dgm:t>
    </dgm:pt>
    <dgm:pt modelId="{E869880F-7C6F-4B59-9410-2453F5110F66}" type="sibTrans" cxnId="{7C0FDA27-8EA0-4CB0-96AF-3AB5320C55B0}">
      <dgm:prSet/>
      <dgm:spPr/>
      <dgm:t>
        <a:bodyPr/>
        <a:lstStyle/>
        <a:p>
          <a:endParaRPr lang="en-US"/>
        </a:p>
      </dgm:t>
    </dgm:pt>
    <dgm:pt modelId="{98DE039F-76CE-4082-9277-A3E9366E6038}">
      <dgm:prSet/>
      <dgm:spPr/>
      <dgm:t>
        <a:bodyPr/>
        <a:lstStyle/>
        <a:p>
          <a:r>
            <a:rPr lang="en-US"/>
            <a:t>Egalitarianism is preferred</a:t>
          </a:r>
        </a:p>
      </dgm:t>
    </dgm:pt>
    <dgm:pt modelId="{25DB40D9-5E30-4AC7-A2F0-8D4EFD42CDCB}" type="parTrans" cxnId="{BB2E596F-DAA5-4F5E-B29A-3D1F6E77F20B}">
      <dgm:prSet/>
      <dgm:spPr/>
      <dgm:t>
        <a:bodyPr/>
        <a:lstStyle/>
        <a:p>
          <a:endParaRPr lang="en-US"/>
        </a:p>
      </dgm:t>
    </dgm:pt>
    <dgm:pt modelId="{A30B4894-E501-49BA-A420-01780CDC7517}" type="sibTrans" cxnId="{BB2E596F-DAA5-4F5E-B29A-3D1F6E77F20B}">
      <dgm:prSet/>
      <dgm:spPr/>
      <dgm:t>
        <a:bodyPr/>
        <a:lstStyle/>
        <a:p>
          <a:endParaRPr lang="en-US"/>
        </a:p>
      </dgm:t>
    </dgm:pt>
    <dgm:pt modelId="{62263D0E-3A46-46B1-B003-D5F56FF3CC13}">
      <dgm:prSet/>
      <dgm:spPr/>
      <dgm:t>
        <a:bodyPr/>
        <a:lstStyle/>
        <a:p>
          <a:r>
            <a:rPr lang="en-US" dirty="0"/>
            <a:t>Non-acquisitiveness is valued not greed</a:t>
          </a:r>
        </a:p>
      </dgm:t>
    </dgm:pt>
    <dgm:pt modelId="{4E909862-2F50-4E1E-9706-6D9D2D7A082E}" type="parTrans" cxnId="{035168A4-D606-4B97-9791-EA3AA0EC5DBE}">
      <dgm:prSet/>
      <dgm:spPr/>
      <dgm:t>
        <a:bodyPr/>
        <a:lstStyle/>
        <a:p>
          <a:endParaRPr lang="en-US"/>
        </a:p>
      </dgm:t>
    </dgm:pt>
    <dgm:pt modelId="{55C591CE-E867-4900-8484-B2193ABA365D}" type="sibTrans" cxnId="{035168A4-D606-4B97-9791-EA3AA0EC5DBE}">
      <dgm:prSet/>
      <dgm:spPr/>
      <dgm:t>
        <a:bodyPr/>
        <a:lstStyle/>
        <a:p>
          <a:endParaRPr lang="en-US"/>
        </a:p>
      </dgm:t>
    </dgm:pt>
    <dgm:pt modelId="{6A4824F6-9A29-4ABC-8F53-13B6DCDF9916}">
      <dgm:prSet/>
      <dgm:spPr/>
      <dgm:t>
        <a:bodyPr/>
        <a:lstStyle/>
        <a:p>
          <a:r>
            <a:rPr lang="en-US"/>
            <a:t>Usefulness or access to use is valued</a:t>
          </a:r>
        </a:p>
      </dgm:t>
    </dgm:pt>
    <dgm:pt modelId="{C512CA7F-EC13-4BBE-9137-32CED4BE685F}" type="parTrans" cxnId="{C47B1536-E4E2-4F03-A31D-455D77E9F1D5}">
      <dgm:prSet/>
      <dgm:spPr/>
      <dgm:t>
        <a:bodyPr/>
        <a:lstStyle/>
        <a:p>
          <a:endParaRPr lang="en-US"/>
        </a:p>
      </dgm:t>
    </dgm:pt>
    <dgm:pt modelId="{5AB56C7C-1CDF-45DF-A2EA-BFA1CD2D456F}" type="sibTrans" cxnId="{C47B1536-E4E2-4F03-A31D-455D77E9F1D5}">
      <dgm:prSet/>
      <dgm:spPr/>
      <dgm:t>
        <a:bodyPr/>
        <a:lstStyle/>
        <a:p>
          <a:endParaRPr lang="en-US"/>
        </a:p>
      </dgm:t>
    </dgm:pt>
    <dgm:pt modelId="{BCBD5C10-1A32-489A-9D8A-DB980F0B99F0}">
      <dgm:prSet/>
      <dgm:spPr/>
      <dgm:t>
        <a:bodyPr/>
        <a:lstStyle/>
        <a:p>
          <a:r>
            <a:rPr lang="en-US"/>
            <a:t>Barter is what is needed</a:t>
          </a:r>
        </a:p>
      </dgm:t>
    </dgm:pt>
    <dgm:pt modelId="{8E5D4A1C-E634-481F-A4CC-482BA460D447}" type="parTrans" cxnId="{F92490CF-1383-4335-B704-5D219E4A0821}">
      <dgm:prSet/>
      <dgm:spPr/>
      <dgm:t>
        <a:bodyPr/>
        <a:lstStyle/>
        <a:p>
          <a:endParaRPr lang="en-US"/>
        </a:p>
      </dgm:t>
    </dgm:pt>
    <dgm:pt modelId="{2FE80BA1-80C6-4172-A518-3ECA25E0D32D}" type="sibTrans" cxnId="{F92490CF-1383-4335-B704-5D219E4A0821}">
      <dgm:prSet/>
      <dgm:spPr/>
      <dgm:t>
        <a:bodyPr/>
        <a:lstStyle/>
        <a:p>
          <a:endParaRPr lang="en-US"/>
        </a:p>
      </dgm:t>
    </dgm:pt>
    <dgm:pt modelId="{D82A40BF-2FD5-4C38-8223-3557840EFB89}">
      <dgm:prSet/>
      <dgm:spPr/>
      <dgm:t>
        <a:bodyPr/>
        <a:lstStyle/>
        <a:p>
          <a:r>
            <a:rPr lang="en-US"/>
            <a:t>Truest and buyer trust are valued</a:t>
          </a:r>
        </a:p>
      </dgm:t>
    </dgm:pt>
    <dgm:pt modelId="{DB43869C-B9C3-4269-B6B1-A029D657AFB5}" type="parTrans" cxnId="{3156D0AE-3F20-4420-97A9-0916E72784C6}">
      <dgm:prSet/>
      <dgm:spPr/>
      <dgm:t>
        <a:bodyPr/>
        <a:lstStyle/>
        <a:p>
          <a:endParaRPr lang="en-US"/>
        </a:p>
      </dgm:t>
    </dgm:pt>
    <dgm:pt modelId="{7FB51728-F815-48C4-A9E5-F3E4E94412D8}" type="sibTrans" cxnId="{3156D0AE-3F20-4420-97A9-0916E72784C6}">
      <dgm:prSet/>
      <dgm:spPr/>
      <dgm:t>
        <a:bodyPr/>
        <a:lstStyle/>
        <a:p>
          <a:endParaRPr lang="en-US"/>
        </a:p>
      </dgm:t>
    </dgm:pt>
    <dgm:pt modelId="{21867628-D209-4197-922D-FFA830A8EF96}">
      <dgm:prSet/>
      <dgm:spPr/>
      <dgm:t>
        <a:bodyPr/>
        <a:lstStyle/>
        <a:p>
          <a:r>
            <a:rPr lang="en-US"/>
            <a:t>Disclosure is full and voluntary</a:t>
          </a:r>
        </a:p>
      </dgm:t>
    </dgm:pt>
    <dgm:pt modelId="{11B0B629-B28A-4F94-B178-6338C74B307B}" type="parTrans" cxnId="{9852D797-3B3D-4961-B192-5F47D01C5F30}">
      <dgm:prSet/>
      <dgm:spPr/>
      <dgm:t>
        <a:bodyPr/>
        <a:lstStyle/>
        <a:p>
          <a:endParaRPr lang="en-US"/>
        </a:p>
      </dgm:t>
    </dgm:pt>
    <dgm:pt modelId="{8DC4BF34-C32D-48C1-A4F4-0383C5D1A51E}" type="sibTrans" cxnId="{9852D797-3B3D-4961-B192-5F47D01C5F30}">
      <dgm:prSet/>
      <dgm:spPr/>
      <dgm:t>
        <a:bodyPr/>
        <a:lstStyle/>
        <a:p>
          <a:endParaRPr lang="en-US"/>
        </a:p>
      </dgm:t>
    </dgm:pt>
    <dgm:pt modelId="{C80BE537-36FE-DC40-BE19-506465A895B3}" type="pres">
      <dgm:prSet presAssocID="{28DFC90C-C478-4DB4-ACB1-D577F8078787}" presName="diagram" presStyleCnt="0">
        <dgm:presLayoutVars>
          <dgm:dir/>
          <dgm:resizeHandles val="exact"/>
        </dgm:presLayoutVars>
      </dgm:prSet>
      <dgm:spPr/>
    </dgm:pt>
    <dgm:pt modelId="{63759940-57E9-7742-9367-DE01F461F3B6}" type="pres">
      <dgm:prSet presAssocID="{57A0E3EB-EBC2-47C6-9B07-EBF04EE80DCB}" presName="node" presStyleLbl="node1" presStyleIdx="0" presStyleCnt="8" custLinFactNeighborX="-1334" custLinFactNeighborY="-2518">
        <dgm:presLayoutVars>
          <dgm:bulletEnabled val="1"/>
        </dgm:presLayoutVars>
      </dgm:prSet>
      <dgm:spPr/>
    </dgm:pt>
    <dgm:pt modelId="{ED38FFBB-749F-934C-827C-83B68055096A}" type="pres">
      <dgm:prSet presAssocID="{03F68C43-CB0B-46C8-919A-93FE1DC5F013}" presName="sibTrans" presStyleCnt="0"/>
      <dgm:spPr/>
    </dgm:pt>
    <dgm:pt modelId="{A629ADC4-4056-DD4C-A774-28B304484E07}" type="pres">
      <dgm:prSet presAssocID="{693B7313-F3EC-4AA9-B916-28AB4CFF6DB4}" presName="node" presStyleLbl="node1" presStyleIdx="1" presStyleCnt="8">
        <dgm:presLayoutVars>
          <dgm:bulletEnabled val="1"/>
        </dgm:presLayoutVars>
      </dgm:prSet>
      <dgm:spPr/>
    </dgm:pt>
    <dgm:pt modelId="{3B593253-CF45-E24E-B930-42CCD3188688}" type="pres">
      <dgm:prSet presAssocID="{E869880F-7C6F-4B59-9410-2453F5110F66}" presName="sibTrans" presStyleCnt="0"/>
      <dgm:spPr/>
    </dgm:pt>
    <dgm:pt modelId="{364AEEAD-DEDC-BA49-B789-42CD4D0760D9}" type="pres">
      <dgm:prSet presAssocID="{98DE039F-76CE-4082-9277-A3E9366E6038}" presName="node" presStyleLbl="node1" presStyleIdx="2" presStyleCnt="8" custLinFactNeighborX="2238" custLinFactNeighborY="3116">
        <dgm:presLayoutVars>
          <dgm:bulletEnabled val="1"/>
        </dgm:presLayoutVars>
      </dgm:prSet>
      <dgm:spPr/>
    </dgm:pt>
    <dgm:pt modelId="{8D25ED06-4C29-A046-8433-C2CC2DE3190A}" type="pres">
      <dgm:prSet presAssocID="{A30B4894-E501-49BA-A420-01780CDC7517}" presName="sibTrans" presStyleCnt="0"/>
      <dgm:spPr/>
    </dgm:pt>
    <dgm:pt modelId="{C0CE4F95-E92C-1546-B9AF-066035B0CCEF}" type="pres">
      <dgm:prSet presAssocID="{62263D0E-3A46-46B1-B003-D5F56FF3CC13}" presName="node" presStyleLbl="node1" presStyleIdx="3" presStyleCnt="8">
        <dgm:presLayoutVars>
          <dgm:bulletEnabled val="1"/>
        </dgm:presLayoutVars>
      </dgm:prSet>
      <dgm:spPr/>
    </dgm:pt>
    <dgm:pt modelId="{D7010128-0919-C34F-B23A-DEE543095564}" type="pres">
      <dgm:prSet presAssocID="{55C591CE-E867-4900-8484-B2193ABA365D}" presName="sibTrans" presStyleCnt="0"/>
      <dgm:spPr/>
    </dgm:pt>
    <dgm:pt modelId="{8FBBB0A1-4F8F-B441-B82B-DB58349F7FC5}" type="pres">
      <dgm:prSet presAssocID="{6A4824F6-9A29-4ABC-8F53-13B6DCDF9916}" presName="node" presStyleLbl="node1" presStyleIdx="4" presStyleCnt="8">
        <dgm:presLayoutVars>
          <dgm:bulletEnabled val="1"/>
        </dgm:presLayoutVars>
      </dgm:prSet>
      <dgm:spPr/>
    </dgm:pt>
    <dgm:pt modelId="{EBAFF4AC-4625-9D46-801B-6555D55B9D54}" type="pres">
      <dgm:prSet presAssocID="{5AB56C7C-1CDF-45DF-A2EA-BFA1CD2D456F}" presName="sibTrans" presStyleCnt="0"/>
      <dgm:spPr/>
    </dgm:pt>
    <dgm:pt modelId="{350280C5-8D45-9B41-819F-F846EEEAB883}" type="pres">
      <dgm:prSet presAssocID="{BCBD5C10-1A32-489A-9D8A-DB980F0B99F0}" presName="node" presStyleLbl="node1" presStyleIdx="5" presStyleCnt="8">
        <dgm:presLayoutVars>
          <dgm:bulletEnabled val="1"/>
        </dgm:presLayoutVars>
      </dgm:prSet>
      <dgm:spPr/>
    </dgm:pt>
    <dgm:pt modelId="{113E62A2-6568-9A47-AECF-D590C13FA7FF}" type="pres">
      <dgm:prSet presAssocID="{2FE80BA1-80C6-4172-A518-3ECA25E0D32D}" presName="sibTrans" presStyleCnt="0"/>
      <dgm:spPr/>
    </dgm:pt>
    <dgm:pt modelId="{58390036-8C98-F947-9CCA-BB50054F0B5F}" type="pres">
      <dgm:prSet presAssocID="{D82A40BF-2FD5-4C38-8223-3557840EFB89}" presName="node" presStyleLbl="node1" presStyleIdx="6" presStyleCnt="8">
        <dgm:presLayoutVars>
          <dgm:bulletEnabled val="1"/>
        </dgm:presLayoutVars>
      </dgm:prSet>
      <dgm:spPr/>
    </dgm:pt>
    <dgm:pt modelId="{98A12172-BC54-9D41-9EBA-DB8A9CDC9F8F}" type="pres">
      <dgm:prSet presAssocID="{7FB51728-F815-48C4-A9E5-F3E4E94412D8}" presName="sibTrans" presStyleCnt="0"/>
      <dgm:spPr/>
    </dgm:pt>
    <dgm:pt modelId="{1A251EE6-5BFC-0741-8B4C-CD87D821D36F}" type="pres">
      <dgm:prSet presAssocID="{21867628-D209-4197-922D-FFA830A8EF96}" presName="node" presStyleLbl="node1" presStyleIdx="7" presStyleCnt="8">
        <dgm:presLayoutVars>
          <dgm:bulletEnabled val="1"/>
        </dgm:presLayoutVars>
      </dgm:prSet>
      <dgm:spPr/>
    </dgm:pt>
  </dgm:ptLst>
  <dgm:cxnLst>
    <dgm:cxn modelId="{7C0FDA27-8EA0-4CB0-96AF-3AB5320C55B0}" srcId="{28DFC90C-C478-4DB4-ACB1-D577F8078787}" destId="{693B7313-F3EC-4AA9-B916-28AB4CFF6DB4}" srcOrd="1" destOrd="0" parTransId="{9CC266F3-0597-4C38-9883-83C35358EB12}" sibTransId="{E869880F-7C6F-4B59-9410-2453F5110F66}"/>
    <dgm:cxn modelId="{C47B1536-E4E2-4F03-A31D-455D77E9F1D5}" srcId="{28DFC90C-C478-4DB4-ACB1-D577F8078787}" destId="{6A4824F6-9A29-4ABC-8F53-13B6DCDF9916}" srcOrd="4" destOrd="0" parTransId="{C512CA7F-EC13-4BBE-9137-32CED4BE685F}" sibTransId="{5AB56C7C-1CDF-45DF-A2EA-BFA1CD2D456F}"/>
    <dgm:cxn modelId="{F24B7D4C-6BB6-C74D-BE38-1168B3ECD849}" type="presOf" srcId="{BCBD5C10-1A32-489A-9D8A-DB980F0B99F0}" destId="{350280C5-8D45-9B41-819F-F846EEEAB883}" srcOrd="0" destOrd="0" presId="urn:microsoft.com/office/officeart/2005/8/layout/default"/>
    <dgm:cxn modelId="{D2ABC44D-1356-E541-8091-A1A030068E35}" type="presOf" srcId="{6A4824F6-9A29-4ABC-8F53-13B6DCDF9916}" destId="{8FBBB0A1-4F8F-B441-B82B-DB58349F7FC5}" srcOrd="0" destOrd="0" presId="urn:microsoft.com/office/officeart/2005/8/layout/default"/>
    <dgm:cxn modelId="{4C6E3951-D588-7747-BFEF-FE25560478D6}" type="presOf" srcId="{693B7313-F3EC-4AA9-B916-28AB4CFF6DB4}" destId="{A629ADC4-4056-DD4C-A774-28B304484E07}" srcOrd="0" destOrd="0" presId="urn:microsoft.com/office/officeart/2005/8/layout/default"/>
    <dgm:cxn modelId="{C772D758-2AE9-614F-B85F-67866F526AA7}" type="presOf" srcId="{D82A40BF-2FD5-4C38-8223-3557840EFB89}" destId="{58390036-8C98-F947-9CCA-BB50054F0B5F}" srcOrd="0" destOrd="0" presId="urn:microsoft.com/office/officeart/2005/8/layout/default"/>
    <dgm:cxn modelId="{BB2E596F-DAA5-4F5E-B29A-3D1F6E77F20B}" srcId="{28DFC90C-C478-4DB4-ACB1-D577F8078787}" destId="{98DE039F-76CE-4082-9277-A3E9366E6038}" srcOrd="2" destOrd="0" parTransId="{25DB40D9-5E30-4AC7-A2F0-8D4EFD42CDCB}" sibTransId="{A30B4894-E501-49BA-A420-01780CDC7517}"/>
    <dgm:cxn modelId="{21F8EB73-0812-7D41-84AA-9C5A040645F4}" type="presOf" srcId="{98DE039F-76CE-4082-9277-A3E9366E6038}" destId="{364AEEAD-DEDC-BA49-B789-42CD4D0760D9}" srcOrd="0" destOrd="0" presId="urn:microsoft.com/office/officeart/2005/8/layout/default"/>
    <dgm:cxn modelId="{942B9C82-F4AB-5642-9789-6AEF23F8B8F8}" type="presOf" srcId="{28DFC90C-C478-4DB4-ACB1-D577F8078787}" destId="{C80BE537-36FE-DC40-BE19-506465A895B3}" srcOrd="0" destOrd="0" presId="urn:microsoft.com/office/officeart/2005/8/layout/default"/>
    <dgm:cxn modelId="{9852D797-3B3D-4961-B192-5F47D01C5F30}" srcId="{28DFC90C-C478-4DB4-ACB1-D577F8078787}" destId="{21867628-D209-4197-922D-FFA830A8EF96}" srcOrd="7" destOrd="0" parTransId="{11B0B629-B28A-4F94-B178-6338C74B307B}" sibTransId="{8DC4BF34-C32D-48C1-A4F4-0383C5D1A51E}"/>
    <dgm:cxn modelId="{29E1DA9E-C751-4B32-994F-FDF94B55D9B4}" srcId="{28DFC90C-C478-4DB4-ACB1-D577F8078787}" destId="{57A0E3EB-EBC2-47C6-9B07-EBF04EE80DCB}" srcOrd="0" destOrd="0" parTransId="{DB957C57-F3D2-42FF-A382-2D0AFF4A8CEE}" sibTransId="{03F68C43-CB0B-46C8-919A-93FE1DC5F013}"/>
    <dgm:cxn modelId="{035168A4-D606-4B97-9791-EA3AA0EC5DBE}" srcId="{28DFC90C-C478-4DB4-ACB1-D577F8078787}" destId="{62263D0E-3A46-46B1-B003-D5F56FF3CC13}" srcOrd="3" destOrd="0" parTransId="{4E909862-2F50-4E1E-9706-6D9D2D7A082E}" sibTransId="{55C591CE-E867-4900-8484-B2193ABA365D}"/>
    <dgm:cxn modelId="{0F3625AB-6E1C-CB4B-BE15-76778310E4B2}" type="presOf" srcId="{21867628-D209-4197-922D-FFA830A8EF96}" destId="{1A251EE6-5BFC-0741-8B4C-CD87D821D36F}" srcOrd="0" destOrd="0" presId="urn:microsoft.com/office/officeart/2005/8/layout/default"/>
    <dgm:cxn modelId="{3156D0AE-3F20-4420-97A9-0916E72784C6}" srcId="{28DFC90C-C478-4DB4-ACB1-D577F8078787}" destId="{D82A40BF-2FD5-4C38-8223-3557840EFB89}" srcOrd="6" destOrd="0" parTransId="{DB43869C-B9C3-4269-B6B1-A029D657AFB5}" sibTransId="{7FB51728-F815-48C4-A9E5-F3E4E94412D8}"/>
    <dgm:cxn modelId="{66315BC2-5419-8649-BCF6-6426CDBACBA2}" type="presOf" srcId="{62263D0E-3A46-46B1-B003-D5F56FF3CC13}" destId="{C0CE4F95-E92C-1546-B9AF-066035B0CCEF}" srcOrd="0" destOrd="0" presId="urn:microsoft.com/office/officeart/2005/8/layout/default"/>
    <dgm:cxn modelId="{F92490CF-1383-4335-B704-5D219E4A0821}" srcId="{28DFC90C-C478-4DB4-ACB1-D577F8078787}" destId="{BCBD5C10-1A32-489A-9D8A-DB980F0B99F0}" srcOrd="5" destOrd="0" parTransId="{8E5D4A1C-E634-481F-A4CC-482BA460D447}" sibTransId="{2FE80BA1-80C6-4172-A518-3ECA25E0D32D}"/>
    <dgm:cxn modelId="{5524CDD9-B6AC-9D4E-9C8F-4A9A590F8788}" type="presOf" srcId="{57A0E3EB-EBC2-47C6-9B07-EBF04EE80DCB}" destId="{63759940-57E9-7742-9367-DE01F461F3B6}" srcOrd="0" destOrd="0" presId="urn:microsoft.com/office/officeart/2005/8/layout/default"/>
    <dgm:cxn modelId="{53B70E33-3367-8647-A438-E4EA163C9A54}" type="presParOf" srcId="{C80BE537-36FE-DC40-BE19-506465A895B3}" destId="{63759940-57E9-7742-9367-DE01F461F3B6}" srcOrd="0" destOrd="0" presId="urn:microsoft.com/office/officeart/2005/8/layout/default"/>
    <dgm:cxn modelId="{17FDCC1F-C064-554B-8C0E-1DFA823CAB64}" type="presParOf" srcId="{C80BE537-36FE-DC40-BE19-506465A895B3}" destId="{ED38FFBB-749F-934C-827C-83B68055096A}" srcOrd="1" destOrd="0" presId="urn:microsoft.com/office/officeart/2005/8/layout/default"/>
    <dgm:cxn modelId="{BE6FB97D-06A5-5544-B676-1F720B4D69C1}" type="presParOf" srcId="{C80BE537-36FE-DC40-BE19-506465A895B3}" destId="{A629ADC4-4056-DD4C-A774-28B304484E07}" srcOrd="2" destOrd="0" presId="urn:microsoft.com/office/officeart/2005/8/layout/default"/>
    <dgm:cxn modelId="{FD077851-ABCF-1347-98BE-999F7CF18859}" type="presParOf" srcId="{C80BE537-36FE-DC40-BE19-506465A895B3}" destId="{3B593253-CF45-E24E-B930-42CCD3188688}" srcOrd="3" destOrd="0" presId="urn:microsoft.com/office/officeart/2005/8/layout/default"/>
    <dgm:cxn modelId="{5411D257-7AAB-7747-98F6-079D198E6727}" type="presParOf" srcId="{C80BE537-36FE-DC40-BE19-506465A895B3}" destId="{364AEEAD-DEDC-BA49-B789-42CD4D0760D9}" srcOrd="4" destOrd="0" presId="urn:microsoft.com/office/officeart/2005/8/layout/default"/>
    <dgm:cxn modelId="{D08503C0-864F-B24B-B613-536C773D3911}" type="presParOf" srcId="{C80BE537-36FE-DC40-BE19-506465A895B3}" destId="{8D25ED06-4C29-A046-8433-C2CC2DE3190A}" srcOrd="5" destOrd="0" presId="urn:microsoft.com/office/officeart/2005/8/layout/default"/>
    <dgm:cxn modelId="{264BC9B3-D126-B146-BF7D-2721A40C8729}" type="presParOf" srcId="{C80BE537-36FE-DC40-BE19-506465A895B3}" destId="{C0CE4F95-E92C-1546-B9AF-066035B0CCEF}" srcOrd="6" destOrd="0" presId="urn:microsoft.com/office/officeart/2005/8/layout/default"/>
    <dgm:cxn modelId="{4EAF9AC5-FCC4-EB4A-98DE-3A32885BA175}" type="presParOf" srcId="{C80BE537-36FE-DC40-BE19-506465A895B3}" destId="{D7010128-0919-C34F-B23A-DEE543095564}" srcOrd="7" destOrd="0" presId="urn:microsoft.com/office/officeart/2005/8/layout/default"/>
    <dgm:cxn modelId="{F459E706-F21D-634F-A50C-BC41F1CFF45C}" type="presParOf" srcId="{C80BE537-36FE-DC40-BE19-506465A895B3}" destId="{8FBBB0A1-4F8F-B441-B82B-DB58349F7FC5}" srcOrd="8" destOrd="0" presId="urn:microsoft.com/office/officeart/2005/8/layout/default"/>
    <dgm:cxn modelId="{6B8172B0-D4DF-474E-B4E7-4ECE1C93361A}" type="presParOf" srcId="{C80BE537-36FE-DC40-BE19-506465A895B3}" destId="{EBAFF4AC-4625-9D46-801B-6555D55B9D54}" srcOrd="9" destOrd="0" presId="urn:microsoft.com/office/officeart/2005/8/layout/default"/>
    <dgm:cxn modelId="{838F3F64-C48B-1A44-9BBB-6FC5FACC0273}" type="presParOf" srcId="{C80BE537-36FE-DC40-BE19-506465A895B3}" destId="{350280C5-8D45-9B41-819F-F846EEEAB883}" srcOrd="10" destOrd="0" presId="urn:microsoft.com/office/officeart/2005/8/layout/default"/>
    <dgm:cxn modelId="{5D7F0221-1562-AD4C-A60C-9218C66D1527}" type="presParOf" srcId="{C80BE537-36FE-DC40-BE19-506465A895B3}" destId="{113E62A2-6568-9A47-AECF-D590C13FA7FF}" srcOrd="11" destOrd="0" presId="urn:microsoft.com/office/officeart/2005/8/layout/default"/>
    <dgm:cxn modelId="{72CC0F8B-6369-204B-9036-EB81E86B8DD8}" type="presParOf" srcId="{C80BE537-36FE-DC40-BE19-506465A895B3}" destId="{58390036-8C98-F947-9CCA-BB50054F0B5F}" srcOrd="12" destOrd="0" presId="urn:microsoft.com/office/officeart/2005/8/layout/default"/>
    <dgm:cxn modelId="{B212BDBA-200A-3940-BCBC-ED0BF689977A}" type="presParOf" srcId="{C80BE537-36FE-DC40-BE19-506465A895B3}" destId="{98A12172-BC54-9D41-9EBA-DB8A9CDC9F8F}" srcOrd="13" destOrd="0" presId="urn:microsoft.com/office/officeart/2005/8/layout/default"/>
    <dgm:cxn modelId="{24FF7A82-70F0-1E4D-95B7-52EF320675D1}" type="presParOf" srcId="{C80BE537-36FE-DC40-BE19-506465A895B3}" destId="{1A251EE6-5BFC-0741-8B4C-CD87D821D36F}"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98277D-F41B-4D33-886B-78CA969AF3CC}"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1C0D35F-E162-4D26-A8FE-4F89A2B4B681}">
      <dgm:prSet/>
      <dgm:spPr/>
      <dgm:t>
        <a:bodyPr/>
        <a:lstStyle/>
        <a:p>
          <a:pPr>
            <a:lnSpc>
              <a:spcPct val="100000"/>
            </a:lnSpc>
            <a:defRPr cap="all"/>
          </a:pPr>
          <a:r>
            <a:rPr lang="en-US" dirty="0"/>
            <a:t>Annual December Quantum Storytelling Conference – </a:t>
          </a:r>
        </a:p>
      </dgm:t>
    </dgm:pt>
    <dgm:pt modelId="{D629958F-B498-498B-9B30-C36DB3C73CAB}" type="parTrans" cxnId="{656CDD7A-3411-4081-9323-A0ED8526A256}">
      <dgm:prSet/>
      <dgm:spPr/>
      <dgm:t>
        <a:bodyPr/>
        <a:lstStyle/>
        <a:p>
          <a:endParaRPr lang="en-US"/>
        </a:p>
      </dgm:t>
    </dgm:pt>
    <dgm:pt modelId="{D310998A-4968-43A1-A04B-D4A541B38890}" type="sibTrans" cxnId="{656CDD7A-3411-4081-9323-A0ED8526A256}">
      <dgm:prSet/>
      <dgm:spPr/>
      <dgm:t>
        <a:bodyPr/>
        <a:lstStyle/>
        <a:p>
          <a:endParaRPr lang="en-US"/>
        </a:p>
      </dgm:t>
    </dgm:pt>
    <dgm:pt modelId="{A837F7BB-A324-41D8-A78F-F8E9204486C0}">
      <dgm:prSet/>
      <dgm:spPr/>
      <dgm:t>
        <a:bodyPr/>
        <a:lstStyle/>
        <a:p>
          <a:pPr>
            <a:lnSpc>
              <a:spcPct val="100000"/>
            </a:lnSpc>
            <a:defRPr cap="all"/>
          </a:pPr>
          <a:r>
            <a:rPr lang="en-US" dirty="0"/>
            <a:t>Quantum-Storytelling.com</a:t>
          </a:r>
        </a:p>
      </dgm:t>
    </dgm:pt>
    <dgm:pt modelId="{E79F03A9-BFCC-4650-96F9-78084DCFC205}" type="parTrans" cxnId="{B56D899B-4E3F-4285-84EB-486F25D41269}">
      <dgm:prSet/>
      <dgm:spPr/>
      <dgm:t>
        <a:bodyPr/>
        <a:lstStyle/>
        <a:p>
          <a:endParaRPr lang="en-US"/>
        </a:p>
      </dgm:t>
    </dgm:pt>
    <dgm:pt modelId="{8F4F3E31-9298-4AA2-A416-E8C1A9365EFF}" type="sibTrans" cxnId="{B56D899B-4E3F-4285-84EB-486F25D41269}">
      <dgm:prSet/>
      <dgm:spPr/>
      <dgm:t>
        <a:bodyPr/>
        <a:lstStyle/>
        <a:p>
          <a:endParaRPr lang="en-US"/>
        </a:p>
      </dgm:t>
    </dgm:pt>
    <dgm:pt modelId="{6DF6230D-3D1C-0D49-A7D3-110474CA3894}">
      <dgm:prSet/>
      <dgm:spPr/>
      <dgm:t>
        <a:bodyPr/>
        <a:lstStyle/>
        <a:p>
          <a:pPr>
            <a:lnSpc>
              <a:spcPct val="100000"/>
            </a:lnSpc>
            <a:defRPr cap="all"/>
          </a:pPr>
          <a:r>
            <a:rPr lang="en-US" dirty="0"/>
            <a:t>Tellsittrue.com</a:t>
          </a:r>
        </a:p>
      </dgm:t>
    </dgm:pt>
    <dgm:pt modelId="{A12DCEB4-972D-A246-9BF1-25C29A754AB5}" type="parTrans" cxnId="{EC3440C8-EAEF-CE40-B958-03A975A013BD}">
      <dgm:prSet/>
      <dgm:spPr/>
      <dgm:t>
        <a:bodyPr/>
        <a:lstStyle/>
        <a:p>
          <a:endParaRPr lang="en-US"/>
        </a:p>
      </dgm:t>
    </dgm:pt>
    <dgm:pt modelId="{6F2FC62E-572B-884A-8776-167F9B5644C9}" type="sibTrans" cxnId="{EC3440C8-EAEF-CE40-B958-03A975A013BD}">
      <dgm:prSet/>
      <dgm:spPr/>
      <dgm:t>
        <a:bodyPr/>
        <a:lstStyle/>
        <a:p>
          <a:endParaRPr lang="en-US"/>
        </a:p>
      </dgm:t>
    </dgm:pt>
    <dgm:pt modelId="{F4E6132D-48C5-4447-990D-20677752FFB3}">
      <dgm:prSet/>
      <dgm:spPr/>
      <dgm:t>
        <a:bodyPr/>
        <a:lstStyle/>
        <a:p>
          <a:pPr>
            <a:lnSpc>
              <a:spcPct val="100000"/>
            </a:lnSpc>
            <a:defRPr cap="all"/>
          </a:pPr>
          <a:r>
            <a:rPr lang="en-US" dirty="0" err="1"/>
            <a:t>TrueSTORYTELLING.org</a:t>
          </a:r>
          <a:endParaRPr lang="en-US" dirty="0"/>
        </a:p>
      </dgm:t>
    </dgm:pt>
    <dgm:pt modelId="{481F2EB3-0DB5-594C-A5F4-C5297540B515}" type="parTrans" cxnId="{55837967-7A52-8A4B-BA70-6AF8732EB895}">
      <dgm:prSet/>
      <dgm:spPr/>
      <dgm:t>
        <a:bodyPr/>
        <a:lstStyle/>
        <a:p>
          <a:endParaRPr lang="en-US"/>
        </a:p>
      </dgm:t>
    </dgm:pt>
    <dgm:pt modelId="{7EA46056-94D0-8747-9CC1-0AFA5C1097E1}" type="sibTrans" cxnId="{55837967-7A52-8A4B-BA70-6AF8732EB895}">
      <dgm:prSet/>
      <dgm:spPr/>
      <dgm:t>
        <a:bodyPr/>
        <a:lstStyle/>
        <a:p>
          <a:endParaRPr lang="en-US"/>
        </a:p>
      </dgm:t>
    </dgm:pt>
    <dgm:pt modelId="{348B0EF8-EFB8-F842-9668-755BA99124D9}">
      <dgm:prSet/>
      <dgm:spPr/>
      <dgm:t>
        <a:bodyPr/>
        <a:lstStyle/>
        <a:p>
          <a:pPr>
            <a:lnSpc>
              <a:spcPct val="100000"/>
            </a:lnSpc>
            <a:defRPr cap="all"/>
          </a:pPr>
          <a:r>
            <a:rPr lang="en-US" dirty="0"/>
            <a:t>davidboje@gmail.com</a:t>
          </a:r>
        </a:p>
      </dgm:t>
    </dgm:pt>
    <dgm:pt modelId="{7A180B90-8BB2-5742-85B5-50CE3B981860}" type="parTrans" cxnId="{8B412F06-97BD-A84B-ABC4-C9A63B138453}">
      <dgm:prSet/>
      <dgm:spPr/>
      <dgm:t>
        <a:bodyPr/>
        <a:lstStyle/>
        <a:p>
          <a:endParaRPr lang="en-US"/>
        </a:p>
      </dgm:t>
    </dgm:pt>
    <dgm:pt modelId="{79BEF0F7-93FF-D649-8216-10932EF79D4B}" type="sibTrans" cxnId="{8B412F06-97BD-A84B-ABC4-C9A63B138453}">
      <dgm:prSet/>
      <dgm:spPr/>
      <dgm:t>
        <a:bodyPr/>
        <a:lstStyle/>
        <a:p>
          <a:endParaRPr lang="en-US"/>
        </a:p>
      </dgm:t>
    </dgm:pt>
    <dgm:pt modelId="{83241DFF-EB42-CC44-B67D-7E42B5B6A4DB}">
      <dgm:prSet/>
      <dgm:spPr/>
      <dgm:t>
        <a:bodyPr/>
        <a:lstStyle/>
        <a:p>
          <a:pPr>
            <a:lnSpc>
              <a:spcPct val="100000"/>
            </a:lnSpc>
            <a:defRPr cap="all"/>
          </a:pPr>
          <a:r>
            <a:rPr lang="en-US" dirty="0"/>
            <a:t>Antenarrative.com</a:t>
          </a:r>
        </a:p>
      </dgm:t>
    </dgm:pt>
    <dgm:pt modelId="{47AA1B04-4C4E-F843-83FE-5BCDBC39F4BC}" type="parTrans" cxnId="{0A349D02-D90B-4E4E-9C18-59679F48161F}">
      <dgm:prSet/>
      <dgm:spPr/>
      <dgm:t>
        <a:bodyPr/>
        <a:lstStyle/>
        <a:p>
          <a:endParaRPr lang="en-US"/>
        </a:p>
      </dgm:t>
    </dgm:pt>
    <dgm:pt modelId="{6F9B579D-4FDA-8B4C-B9AE-3C9257BBFF37}" type="sibTrans" cxnId="{0A349D02-D90B-4E4E-9C18-59679F48161F}">
      <dgm:prSet/>
      <dgm:spPr/>
      <dgm:t>
        <a:bodyPr/>
        <a:lstStyle/>
        <a:p>
          <a:endParaRPr lang="en-US"/>
        </a:p>
      </dgm:t>
    </dgm:pt>
    <dgm:pt modelId="{F40FD503-0EFF-43E4-9D91-E0B9266BF745}" type="pres">
      <dgm:prSet presAssocID="{E498277D-F41B-4D33-886B-78CA969AF3CC}" presName="root" presStyleCnt="0">
        <dgm:presLayoutVars>
          <dgm:dir/>
          <dgm:resizeHandles val="exact"/>
        </dgm:presLayoutVars>
      </dgm:prSet>
      <dgm:spPr/>
    </dgm:pt>
    <dgm:pt modelId="{F4636292-ADB6-4B15-A5BF-406D32EA26C7}" type="pres">
      <dgm:prSet presAssocID="{E1C0D35F-E162-4D26-A8FE-4F89A2B4B681}" presName="compNode" presStyleCnt="0"/>
      <dgm:spPr/>
    </dgm:pt>
    <dgm:pt modelId="{7A4BA33D-BF70-4D41-9715-07A4DCB877F4}" type="pres">
      <dgm:prSet presAssocID="{E1C0D35F-E162-4D26-A8FE-4F89A2B4B681}" presName="iconBgRect" presStyleLbl="bgShp" presStyleIdx="0" presStyleCnt="6"/>
      <dgm:spPr/>
    </dgm:pt>
    <dgm:pt modelId="{BD543F08-8786-4FCC-A21C-FD050EACA1AF}" type="pres">
      <dgm:prSet presAssocID="{E1C0D35F-E162-4D26-A8FE-4F89A2B4B681}"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tom"/>
        </a:ext>
      </dgm:extLst>
    </dgm:pt>
    <dgm:pt modelId="{36B59F28-B506-4806-9BF8-55B0C0D99026}" type="pres">
      <dgm:prSet presAssocID="{E1C0D35F-E162-4D26-A8FE-4F89A2B4B681}" presName="spaceRect" presStyleCnt="0"/>
      <dgm:spPr/>
    </dgm:pt>
    <dgm:pt modelId="{EB94204B-7152-4187-AEBB-C76454712009}" type="pres">
      <dgm:prSet presAssocID="{E1C0D35F-E162-4D26-A8FE-4F89A2B4B681}" presName="textRect" presStyleLbl="revTx" presStyleIdx="0" presStyleCnt="6">
        <dgm:presLayoutVars>
          <dgm:chMax val="1"/>
          <dgm:chPref val="1"/>
        </dgm:presLayoutVars>
      </dgm:prSet>
      <dgm:spPr/>
    </dgm:pt>
    <dgm:pt modelId="{17DDFCAB-46E7-47DA-86DB-D28D4DE9CFE7}" type="pres">
      <dgm:prSet presAssocID="{D310998A-4968-43A1-A04B-D4A541B38890}" presName="sibTrans" presStyleCnt="0"/>
      <dgm:spPr/>
    </dgm:pt>
    <dgm:pt modelId="{693AF686-93C8-4D7D-B9A0-08674B1E2BCA}" type="pres">
      <dgm:prSet presAssocID="{A837F7BB-A324-41D8-A78F-F8E9204486C0}" presName="compNode" presStyleCnt="0"/>
      <dgm:spPr/>
    </dgm:pt>
    <dgm:pt modelId="{CF845E02-18A8-47D2-8187-81E3B507D916}" type="pres">
      <dgm:prSet presAssocID="{A837F7BB-A324-41D8-A78F-F8E9204486C0}" presName="iconBgRect" presStyleLbl="bgShp" presStyleIdx="1" presStyleCnt="6"/>
      <dgm:spPr/>
    </dgm:pt>
    <dgm:pt modelId="{6B473A8E-9D68-48B5-B5A7-F408D7F0DDFD}" type="pres">
      <dgm:prSet presAssocID="{A837F7BB-A324-41D8-A78F-F8E9204486C0}"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arth Globe Americas"/>
        </a:ext>
      </dgm:extLst>
    </dgm:pt>
    <dgm:pt modelId="{FF8846B7-0482-4769-99AB-50F55E6190A4}" type="pres">
      <dgm:prSet presAssocID="{A837F7BB-A324-41D8-A78F-F8E9204486C0}" presName="spaceRect" presStyleCnt="0"/>
      <dgm:spPr/>
    </dgm:pt>
    <dgm:pt modelId="{4224CC8B-3524-4FA4-8D07-A97E5600137E}" type="pres">
      <dgm:prSet presAssocID="{A837F7BB-A324-41D8-A78F-F8E9204486C0}" presName="textRect" presStyleLbl="revTx" presStyleIdx="1" presStyleCnt="6">
        <dgm:presLayoutVars>
          <dgm:chMax val="1"/>
          <dgm:chPref val="1"/>
        </dgm:presLayoutVars>
      </dgm:prSet>
      <dgm:spPr/>
    </dgm:pt>
    <dgm:pt modelId="{0C77A5F8-6B41-C94A-9507-66DE351F9533}" type="pres">
      <dgm:prSet presAssocID="{8F4F3E31-9298-4AA2-A416-E8C1A9365EFF}" presName="sibTrans" presStyleCnt="0"/>
      <dgm:spPr/>
    </dgm:pt>
    <dgm:pt modelId="{19B563F1-9678-8547-89B4-6838C1658C51}" type="pres">
      <dgm:prSet presAssocID="{83241DFF-EB42-CC44-B67D-7E42B5B6A4DB}" presName="compNode" presStyleCnt="0"/>
      <dgm:spPr/>
    </dgm:pt>
    <dgm:pt modelId="{B975727C-2830-1A46-B805-02744852ADCA}" type="pres">
      <dgm:prSet presAssocID="{83241DFF-EB42-CC44-B67D-7E42B5B6A4DB}" presName="iconBgRect" presStyleLbl="bgShp" presStyleIdx="2" presStyleCnt="6"/>
      <dgm:spPr/>
    </dgm:pt>
    <dgm:pt modelId="{00E05568-B774-054D-8419-192844858277}" type="pres">
      <dgm:prSet presAssocID="{83241DFF-EB42-CC44-B67D-7E42B5B6A4DB}" presName="iconRect" presStyleLbl="node1" presStyleIdx="2" presStyleCnt="6"/>
      <dgm:spPr/>
    </dgm:pt>
    <dgm:pt modelId="{4F450250-0DC9-EB4B-A1DE-269041933C3D}" type="pres">
      <dgm:prSet presAssocID="{83241DFF-EB42-CC44-B67D-7E42B5B6A4DB}" presName="spaceRect" presStyleCnt="0"/>
      <dgm:spPr/>
    </dgm:pt>
    <dgm:pt modelId="{78E5BBEA-2D49-C142-A21A-B5AEBEEF269D}" type="pres">
      <dgm:prSet presAssocID="{83241DFF-EB42-CC44-B67D-7E42B5B6A4DB}" presName="textRect" presStyleLbl="revTx" presStyleIdx="2" presStyleCnt="6" custScaleX="145195">
        <dgm:presLayoutVars>
          <dgm:chMax val="1"/>
          <dgm:chPref val="1"/>
        </dgm:presLayoutVars>
      </dgm:prSet>
      <dgm:spPr/>
    </dgm:pt>
    <dgm:pt modelId="{AE9FFAB4-9076-7F48-9BE7-3919BBB40276}" type="pres">
      <dgm:prSet presAssocID="{6F9B579D-4FDA-8B4C-B9AE-3C9257BBFF37}" presName="sibTrans" presStyleCnt="0"/>
      <dgm:spPr/>
    </dgm:pt>
    <dgm:pt modelId="{7579C894-00FF-614B-85CB-914E266D53E5}" type="pres">
      <dgm:prSet presAssocID="{F4E6132D-48C5-4447-990D-20677752FFB3}" presName="compNode" presStyleCnt="0"/>
      <dgm:spPr/>
    </dgm:pt>
    <dgm:pt modelId="{E47BC14B-F893-1E42-A869-729B06CE7823}" type="pres">
      <dgm:prSet presAssocID="{F4E6132D-48C5-4447-990D-20677752FFB3}" presName="iconBgRect" presStyleLbl="bgShp" presStyleIdx="3" presStyleCnt="6"/>
      <dgm:spPr/>
    </dgm:pt>
    <dgm:pt modelId="{157B359F-96C8-A345-9A97-03E305534738}" type="pres">
      <dgm:prSet presAssocID="{F4E6132D-48C5-4447-990D-20677752FFB3}" presName="iconRect" presStyleLbl="node1" presStyleIdx="3" presStyleCnt="6"/>
      <dgm:spPr/>
    </dgm:pt>
    <dgm:pt modelId="{BD6D49CA-6760-C041-A173-C84DB3B5EA83}" type="pres">
      <dgm:prSet presAssocID="{F4E6132D-48C5-4447-990D-20677752FFB3}" presName="spaceRect" presStyleCnt="0"/>
      <dgm:spPr/>
    </dgm:pt>
    <dgm:pt modelId="{8A86A9B4-532D-4D41-A6D2-DF00BCA7D5FC}" type="pres">
      <dgm:prSet presAssocID="{F4E6132D-48C5-4447-990D-20677752FFB3}" presName="textRect" presStyleLbl="revTx" presStyleIdx="3" presStyleCnt="6" custScaleX="147792">
        <dgm:presLayoutVars>
          <dgm:chMax val="1"/>
          <dgm:chPref val="1"/>
        </dgm:presLayoutVars>
      </dgm:prSet>
      <dgm:spPr/>
    </dgm:pt>
    <dgm:pt modelId="{8AB2B274-A901-7C45-B2E1-5C606CAC2F27}" type="pres">
      <dgm:prSet presAssocID="{7EA46056-94D0-8747-9CC1-0AFA5C1097E1}" presName="sibTrans" presStyleCnt="0"/>
      <dgm:spPr/>
    </dgm:pt>
    <dgm:pt modelId="{754FD4B8-F754-6E45-B0F3-192D99CC4CA2}" type="pres">
      <dgm:prSet presAssocID="{6DF6230D-3D1C-0D49-A7D3-110474CA3894}" presName="compNode" presStyleCnt="0"/>
      <dgm:spPr/>
    </dgm:pt>
    <dgm:pt modelId="{ED0D0EDC-A904-DF40-B3C7-553F2D0D8AC3}" type="pres">
      <dgm:prSet presAssocID="{6DF6230D-3D1C-0D49-A7D3-110474CA3894}" presName="iconBgRect" presStyleLbl="bgShp" presStyleIdx="4" presStyleCnt="6"/>
      <dgm:spPr/>
    </dgm:pt>
    <dgm:pt modelId="{A168EF1F-EC9E-CB47-BA63-C7AF53BEC4EE}" type="pres">
      <dgm:prSet presAssocID="{6DF6230D-3D1C-0D49-A7D3-110474CA3894}" presName="iconRect" presStyleLbl="node1"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pt>
    <dgm:pt modelId="{5ADA3AA8-2A48-4C46-A43D-4881158236F9}" type="pres">
      <dgm:prSet presAssocID="{6DF6230D-3D1C-0D49-A7D3-110474CA3894}" presName="spaceRect" presStyleCnt="0"/>
      <dgm:spPr/>
    </dgm:pt>
    <dgm:pt modelId="{4387B3EA-E9D6-A84A-94DF-068073FF5966}" type="pres">
      <dgm:prSet presAssocID="{6DF6230D-3D1C-0D49-A7D3-110474CA3894}" presName="textRect" presStyleLbl="revTx" presStyleIdx="4" presStyleCnt="6">
        <dgm:presLayoutVars>
          <dgm:chMax val="1"/>
          <dgm:chPref val="1"/>
        </dgm:presLayoutVars>
      </dgm:prSet>
      <dgm:spPr/>
    </dgm:pt>
    <dgm:pt modelId="{F2C7B001-AD39-8748-A479-A1684ACB6748}" type="pres">
      <dgm:prSet presAssocID="{6F2FC62E-572B-884A-8776-167F9B5644C9}" presName="sibTrans" presStyleCnt="0"/>
      <dgm:spPr/>
    </dgm:pt>
    <dgm:pt modelId="{BDA928E6-0686-E949-BB9B-E532DF1C997A}" type="pres">
      <dgm:prSet presAssocID="{348B0EF8-EFB8-F842-9668-755BA99124D9}" presName="compNode" presStyleCnt="0"/>
      <dgm:spPr/>
    </dgm:pt>
    <dgm:pt modelId="{E3CDE1EB-EA88-1946-BDE0-2A92882BC014}" type="pres">
      <dgm:prSet presAssocID="{348B0EF8-EFB8-F842-9668-755BA99124D9}" presName="iconBgRect" presStyleLbl="bgShp" presStyleIdx="5" presStyleCnt="6"/>
      <dgm:spPr/>
    </dgm:pt>
    <dgm:pt modelId="{3D137EC2-7FFB-AF4A-90D7-063110BB4340}" type="pres">
      <dgm:prSet presAssocID="{348B0EF8-EFB8-F842-9668-755BA99124D9}" presName="iconRect" presStyleLbl="node1" presStyleIdx="5" presStyleCnt="6"/>
      <dgm:spPr/>
    </dgm:pt>
    <dgm:pt modelId="{9920C98F-2A2C-714E-ABA2-475010452358}" type="pres">
      <dgm:prSet presAssocID="{348B0EF8-EFB8-F842-9668-755BA99124D9}" presName="spaceRect" presStyleCnt="0"/>
      <dgm:spPr/>
    </dgm:pt>
    <dgm:pt modelId="{4A3ED05D-7093-D34D-B558-973AE98AFE8E}" type="pres">
      <dgm:prSet presAssocID="{348B0EF8-EFB8-F842-9668-755BA99124D9}" presName="textRect" presStyleLbl="revTx" presStyleIdx="5" presStyleCnt="6" custScaleX="160617">
        <dgm:presLayoutVars>
          <dgm:chMax val="1"/>
          <dgm:chPref val="1"/>
        </dgm:presLayoutVars>
      </dgm:prSet>
      <dgm:spPr/>
    </dgm:pt>
  </dgm:ptLst>
  <dgm:cxnLst>
    <dgm:cxn modelId="{0A349D02-D90B-4E4E-9C18-59679F48161F}" srcId="{E498277D-F41B-4D33-886B-78CA969AF3CC}" destId="{83241DFF-EB42-CC44-B67D-7E42B5B6A4DB}" srcOrd="2" destOrd="0" parTransId="{47AA1B04-4C4E-F843-83FE-5BCDBC39F4BC}" sibTransId="{6F9B579D-4FDA-8B4C-B9AE-3C9257BBFF37}"/>
    <dgm:cxn modelId="{8B412F06-97BD-A84B-ABC4-C9A63B138453}" srcId="{E498277D-F41B-4D33-886B-78CA969AF3CC}" destId="{348B0EF8-EFB8-F842-9668-755BA99124D9}" srcOrd="5" destOrd="0" parTransId="{7A180B90-8BB2-5742-85B5-50CE3B981860}" sibTransId="{79BEF0F7-93FF-D649-8216-10932EF79D4B}"/>
    <dgm:cxn modelId="{CFE1F625-67C9-1F4B-AE7B-7434F4DCA862}" type="presOf" srcId="{F4E6132D-48C5-4447-990D-20677752FFB3}" destId="{8A86A9B4-532D-4D41-A6D2-DF00BCA7D5FC}" srcOrd="0" destOrd="0" presId="urn:microsoft.com/office/officeart/2018/5/layout/IconCircleLabelList"/>
    <dgm:cxn modelId="{55837967-7A52-8A4B-BA70-6AF8732EB895}" srcId="{E498277D-F41B-4D33-886B-78CA969AF3CC}" destId="{F4E6132D-48C5-4447-990D-20677752FFB3}" srcOrd="3" destOrd="0" parTransId="{481F2EB3-0DB5-594C-A5F4-C5297540B515}" sibTransId="{7EA46056-94D0-8747-9CC1-0AFA5C1097E1}"/>
    <dgm:cxn modelId="{C4D4C16E-CE56-4241-8D2F-66F26ECA41A6}" type="presOf" srcId="{E498277D-F41B-4D33-886B-78CA969AF3CC}" destId="{F40FD503-0EFF-43E4-9D91-E0B9266BF745}" srcOrd="0" destOrd="0" presId="urn:microsoft.com/office/officeart/2018/5/layout/IconCircleLabelList"/>
    <dgm:cxn modelId="{656CDD7A-3411-4081-9323-A0ED8526A256}" srcId="{E498277D-F41B-4D33-886B-78CA969AF3CC}" destId="{E1C0D35F-E162-4D26-A8FE-4F89A2B4B681}" srcOrd="0" destOrd="0" parTransId="{D629958F-B498-498B-9B30-C36DB3C73CAB}" sibTransId="{D310998A-4968-43A1-A04B-D4A541B38890}"/>
    <dgm:cxn modelId="{B56D899B-4E3F-4285-84EB-486F25D41269}" srcId="{E498277D-F41B-4D33-886B-78CA969AF3CC}" destId="{A837F7BB-A324-41D8-A78F-F8E9204486C0}" srcOrd="1" destOrd="0" parTransId="{E79F03A9-BFCC-4650-96F9-78084DCFC205}" sibTransId="{8F4F3E31-9298-4AA2-A416-E8C1A9365EFF}"/>
    <dgm:cxn modelId="{F8009A9E-D220-704C-A2BF-2DDF9737FEB3}" type="presOf" srcId="{83241DFF-EB42-CC44-B67D-7E42B5B6A4DB}" destId="{78E5BBEA-2D49-C142-A21A-B5AEBEEF269D}" srcOrd="0" destOrd="0" presId="urn:microsoft.com/office/officeart/2018/5/layout/IconCircleLabelList"/>
    <dgm:cxn modelId="{A58325B4-8CB8-9A46-8923-598928EA4B97}" type="presOf" srcId="{6DF6230D-3D1C-0D49-A7D3-110474CA3894}" destId="{4387B3EA-E9D6-A84A-94DF-068073FF5966}" srcOrd="0" destOrd="0" presId="urn:microsoft.com/office/officeart/2018/5/layout/IconCircleLabelList"/>
    <dgm:cxn modelId="{EC3440C8-EAEF-CE40-B958-03A975A013BD}" srcId="{E498277D-F41B-4D33-886B-78CA969AF3CC}" destId="{6DF6230D-3D1C-0D49-A7D3-110474CA3894}" srcOrd="4" destOrd="0" parTransId="{A12DCEB4-972D-A246-9BF1-25C29A754AB5}" sibTransId="{6F2FC62E-572B-884A-8776-167F9B5644C9}"/>
    <dgm:cxn modelId="{17F8C8F6-A55F-9843-BA30-BE4B4228EA74}" type="presOf" srcId="{348B0EF8-EFB8-F842-9668-755BA99124D9}" destId="{4A3ED05D-7093-D34D-B558-973AE98AFE8E}" srcOrd="0" destOrd="0" presId="urn:microsoft.com/office/officeart/2018/5/layout/IconCircleLabelList"/>
    <dgm:cxn modelId="{94BC1BFD-971A-4234-9B12-62BFCA95DD5D}" type="presOf" srcId="{A837F7BB-A324-41D8-A78F-F8E9204486C0}" destId="{4224CC8B-3524-4FA4-8D07-A97E5600137E}" srcOrd="0" destOrd="0" presId="urn:microsoft.com/office/officeart/2018/5/layout/IconCircleLabelList"/>
    <dgm:cxn modelId="{F70AC1FF-FC6C-47DD-9DC5-75BF8CBEE7CC}" type="presOf" srcId="{E1C0D35F-E162-4D26-A8FE-4F89A2B4B681}" destId="{EB94204B-7152-4187-AEBB-C76454712009}" srcOrd="0" destOrd="0" presId="urn:microsoft.com/office/officeart/2018/5/layout/IconCircleLabelList"/>
    <dgm:cxn modelId="{0466A153-C34D-45BB-AC17-BECEABD2B70D}" type="presParOf" srcId="{F40FD503-0EFF-43E4-9D91-E0B9266BF745}" destId="{F4636292-ADB6-4B15-A5BF-406D32EA26C7}" srcOrd="0" destOrd="0" presId="urn:microsoft.com/office/officeart/2018/5/layout/IconCircleLabelList"/>
    <dgm:cxn modelId="{6C7A1F3E-8648-4887-8DEE-09E55DB01582}" type="presParOf" srcId="{F4636292-ADB6-4B15-A5BF-406D32EA26C7}" destId="{7A4BA33D-BF70-4D41-9715-07A4DCB877F4}" srcOrd="0" destOrd="0" presId="urn:microsoft.com/office/officeart/2018/5/layout/IconCircleLabelList"/>
    <dgm:cxn modelId="{BB5C0393-43CC-489C-B118-592DDB4DE77B}" type="presParOf" srcId="{F4636292-ADB6-4B15-A5BF-406D32EA26C7}" destId="{BD543F08-8786-4FCC-A21C-FD050EACA1AF}" srcOrd="1" destOrd="0" presId="urn:microsoft.com/office/officeart/2018/5/layout/IconCircleLabelList"/>
    <dgm:cxn modelId="{691DFF28-D1AF-4B9D-8756-F281757916D9}" type="presParOf" srcId="{F4636292-ADB6-4B15-A5BF-406D32EA26C7}" destId="{36B59F28-B506-4806-9BF8-55B0C0D99026}" srcOrd="2" destOrd="0" presId="urn:microsoft.com/office/officeart/2018/5/layout/IconCircleLabelList"/>
    <dgm:cxn modelId="{BB09A74D-31AE-4600-AFAF-2A38317A6CEA}" type="presParOf" srcId="{F4636292-ADB6-4B15-A5BF-406D32EA26C7}" destId="{EB94204B-7152-4187-AEBB-C76454712009}" srcOrd="3" destOrd="0" presId="urn:microsoft.com/office/officeart/2018/5/layout/IconCircleLabelList"/>
    <dgm:cxn modelId="{BB2D22A4-C501-441F-8D4A-3217C0C30400}" type="presParOf" srcId="{F40FD503-0EFF-43E4-9D91-E0B9266BF745}" destId="{17DDFCAB-46E7-47DA-86DB-D28D4DE9CFE7}" srcOrd="1" destOrd="0" presId="urn:microsoft.com/office/officeart/2018/5/layout/IconCircleLabelList"/>
    <dgm:cxn modelId="{7A5B08A5-50DF-4C59-B0CC-C3A89F914296}" type="presParOf" srcId="{F40FD503-0EFF-43E4-9D91-E0B9266BF745}" destId="{693AF686-93C8-4D7D-B9A0-08674B1E2BCA}" srcOrd="2" destOrd="0" presId="urn:microsoft.com/office/officeart/2018/5/layout/IconCircleLabelList"/>
    <dgm:cxn modelId="{39AFC364-A93B-4EB7-8E47-A8E4BDC1CE23}" type="presParOf" srcId="{693AF686-93C8-4D7D-B9A0-08674B1E2BCA}" destId="{CF845E02-18A8-47D2-8187-81E3B507D916}" srcOrd="0" destOrd="0" presId="urn:microsoft.com/office/officeart/2018/5/layout/IconCircleLabelList"/>
    <dgm:cxn modelId="{E4CA0E67-1F06-4D5C-B0C8-95CA373165CB}" type="presParOf" srcId="{693AF686-93C8-4D7D-B9A0-08674B1E2BCA}" destId="{6B473A8E-9D68-48B5-B5A7-F408D7F0DDFD}" srcOrd="1" destOrd="0" presId="urn:microsoft.com/office/officeart/2018/5/layout/IconCircleLabelList"/>
    <dgm:cxn modelId="{C7FF73A6-094F-4720-B8C6-E1C4D17663B1}" type="presParOf" srcId="{693AF686-93C8-4D7D-B9A0-08674B1E2BCA}" destId="{FF8846B7-0482-4769-99AB-50F55E6190A4}" srcOrd="2" destOrd="0" presId="urn:microsoft.com/office/officeart/2018/5/layout/IconCircleLabelList"/>
    <dgm:cxn modelId="{74E2F525-8285-4197-998D-EE2A91B2B422}" type="presParOf" srcId="{693AF686-93C8-4D7D-B9A0-08674B1E2BCA}" destId="{4224CC8B-3524-4FA4-8D07-A97E5600137E}" srcOrd="3" destOrd="0" presId="urn:microsoft.com/office/officeart/2018/5/layout/IconCircleLabelList"/>
    <dgm:cxn modelId="{F9A06FD8-89B9-BC43-BEF1-A8D7E7DB8568}" type="presParOf" srcId="{F40FD503-0EFF-43E4-9D91-E0B9266BF745}" destId="{0C77A5F8-6B41-C94A-9507-66DE351F9533}" srcOrd="3" destOrd="0" presId="urn:microsoft.com/office/officeart/2018/5/layout/IconCircleLabelList"/>
    <dgm:cxn modelId="{D936C815-48FB-8B43-9EC8-8A1D763E0263}" type="presParOf" srcId="{F40FD503-0EFF-43E4-9D91-E0B9266BF745}" destId="{19B563F1-9678-8547-89B4-6838C1658C51}" srcOrd="4" destOrd="0" presId="urn:microsoft.com/office/officeart/2018/5/layout/IconCircleLabelList"/>
    <dgm:cxn modelId="{36DA5606-E7B4-274B-871A-B1B94F5D6D03}" type="presParOf" srcId="{19B563F1-9678-8547-89B4-6838C1658C51}" destId="{B975727C-2830-1A46-B805-02744852ADCA}" srcOrd="0" destOrd="0" presId="urn:microsoft.com/office/officeart/2018/5/layout/IconCircleLabelList"/>
    <dgm:cxn modelId="{7BE8F48B-251D-D147-B2B1-59CC046EF8DF}" type="presParOf" srcId="{19B563F1-9678-8547-89B4-6838C1658C51}" destId="{00E05568-B774-054D-8419-192844858277}" srcOrd="1" destOrd="0" presId="urn:microsoft.com/office/officeart/2018/5/layout/IconCircleLabelList"/>
    <dgm:cxn modelId="{AA676D1E-69A3-D140-B4CF-982A779AAA81}" type="presParOf" srcId="{19B563F1-9678-8547-89B4-6838C1658C51}" destId="{4F450250-0DC9-EB4B-A1DE-269041933C3D}" srcOrd="2" destOrd="0" presId="urn:microsoft.com/office/officeart/2018/5/layout/IconCircleLabelList"/>
    <dgm:cxn modelId="{EB3EDF9F-C0DA-ED4E-A814-AE0FD5570D3F}" type="presParOf" srcId="{19B563F1-9678-8547-89B4-6838C1658C51}" destId="{78E5BBEA-2D49-C142-A21A-B5AEBEEF269D}" srcOrd="3" destOrd="0" presId="urn:microsoft.com/office/officeart/2018/5/layout/IconCircleLabelList"/>
    <dgm:cxn modelId="{96CD4371-11E1-DE44-94F9-9FAA93B3C9CE}" type="presParOf" srcId="{F40FD503-0EFF-43E4-9D91-E0B9266BF745}" destId="{AE9FFAB4-9076-7F48-9BE7-3919BBB40276}" srcOrd="5" destOrd="0" presId="urn:microsoft.com/office/officeart/2018/5/layout/IconCircleLabelList"/>
    <dgm:cxn modelId="{4595AD1B-2FE6-894A-82FF-4CBD13029820}" type="presParOf" srcId="{F40FD503-0EFF-43E4-9D91-E0B9266BF745}" destId="{7579C894-00FF-614B-85CB-914E266D53E5}" srcOrd="6" destOrd="0" presId="urn:microsoft.com/office/officeart/2018/5/layout/IconCircleLabelList"/>
    <dgm:cxn modelId="{390EBBD3-6D90-8749-BBA8-079733CE0DE9}" type="presParOf" srcId="{7579C894-00FF-614B-85CB-914E266D53E5}" destId="{E47BC14B-F893-1E42-A869-729B06CE7823}" srcOrd="0" destOrd="0" presId="urn:microsoft.com/office/officeart/2018/5/layout/IconCircleLabelList"/>
    <dgm:cxn modelId="{6F4F7F45-5324-7F46-9D09-AC889885AEF3}" type="presParOf" srcId="{7579C894-00FF-614B-85CB-914E266D53E5}" destId="{157B359F-96C8-A345-9A97-03E305534738}" srcOrd="1" destOrd="0" presId="urn:microsoft.com/office/officeart/2018/5/layout/IconCircleLabelList"/>
    <dgm:cxn modelId="{BD85B21B-9201-F54D-B096-23D3802FA9AB}" type="presParOf" srcId="{7579C894-00FF-614B-85CB-914E266D53E5}" destId="{BD6D49CA-6760-C041-A173-C84DB3B5EA83}" srcOrd="2" destOrd="0" presId="urn:microsoft.com/office/officeart/2018/5/layout/IconCircleLabelList"/>
    <dgm:cxn modelId="{FE9F2A38-B671-3540-A50C-997573FE01AA}" type="presParOf" srcId="{7579C894-00FF-614B-85CB-914E266D53E5}" destId="{8A86A9B4-532D-4D41-A6D2-DF00BCA7D5FC}" srcOrd="3" destOrd="0" presId="urn:microsoft.com/office/officeart/2018/5/layout/IconCircleLabelList"/>
    <dgm:cxn modelId="{590464EC-6C34-B840-82C2-81A38B83809B}" type="presParOf" srcId="{F40FD503-0EFF-43E4-9D91-E0B9266BF745}" destId="{8AB2B274-A901-7C45-B2E1-5C606CAC2F27}" srcOrd="7" destOrd="0" presId="urn:microsoft.com/office/officeart/2018/5/layout/IconCircleLabelList"/>
    <dgm:cxn modelId="{28029929-9CF3-574C-9868-ADC3ED07A0D2}" type="presParOf" srcId="{F40FD503-0EFF-43E4-9D91-E0B9266BF745}" destId="{754FD4B8-F754-6E45-B0F3-192D99CC4CA2}" srcOrd="8" destOrd="0" presId="urn:microsoft.com/office/officeart/2018/5/layout/IconCircleLabelList"/>
    <dgm:cxn modelId="{4EB498F9-4F43-7141-A032-B1E86238EF93}" type="presParOf" srcId="{754FD4B8-F754-6E45-B0F3-192D99CC4CA2}" destId="{ED0D0EDC-A904-DF40-B3C7-553F2D0D8AC3}" srcOrd="0" destOrd="0" presId="urn:microsoft.com/office/officeart/2018/5/layout/IconCircleLabelList"/>
    <dgm:cxn modelId="{884A9EC0-42F6-7C42-947F-45D8E313AD67}" type="presParOf" srcId="{754FD4B8-F754-6E45-B0F3-192D99CC4CA2}" destId="{A168EF1F-EC9E-CB47-BA63-C7AF53BEC4EE}" srcOrd="1" destOrd="0" presId="urn:microsoft.com/office/officeart/2018/5/layout/IconCircleLabelList"/>
    <dgm:cxn modelId="{1977A65A-1E0F-174A-9004-83D8ED51B05B}" type="presParOf" srcId="{754FD4B8-F754-6E45-B0F3-192D99CC4CA2}" destId="{5ADA3AA8-2A48-4C46-A43D-4881158236F9}" srcOrd="2" destOrd="0" presId="urn:microsoft.com/office/officeart/2018/5/layout/IconCircleLabelList"/>
    <dgm:cxn modelId="{508DC87B-BE96-3C4D-8C05-8729AE165E25}" type="presParOf" srcId="{754FD4B8-F754-6E45-B0F3-192D99CC4CA2}" destId="{4387B3EA-E9D6-A84A-94DF-068073FF5966}" srcOrd="3" destOrd="0" presId="urn:microsoft.com/office/officeart/2018/5/layout/IconCircleLabelList"/>
    <dgm:cxn modelId="{5F38D907-5FB6-A24E-8D2A-E1B1FFD28F35}" type="presParOf" srcId="{F40FD503-0EFF-43E4-9D91-E0B9266BF745}" destId="{F2C7B001-AD39-8748-A479-A1684ACB6748}" srcOrd="9" destOrd="0" presId="urn:microsoft.com/office/officeart/2018/5/layout/IconCircleLabelList"/>
    <dgm:cxn modelId="{D2F14432-844C-3940-A143-92B111105766}" type="presParOf" srcId="{F40FD503-0EFF-43E4-9D91-E0B9266BF745}" destId="{BDA928E6-0686-E949-BB9B-E532DF1C997A}" srcOrd="10" destOrd="0" presId="urn:microsoft.com/office/officeart/2018/5/layout/IconCircleLabelList"/>
    <dgm:cxn modelId="{D292922C-9C21-5D40-A92A-DEFA9E474F76}" type="presParOf" srcId="{BDA928E6-0686-E949-BB9B-E532DF1C997A}" destId="{E3CDE1EB-EA88-1946-BDE0-2A92882BC014}" srcOrd="0" destOrd="0" presId="urn:microsoft.com/office/officeart/2018/5/layout/IconCircleLabelList"/>
    <dgm:cxn modelId="{18408946-6E6C-4446-9A68-7743319471C6}" type="presParOf" srcId="{BDA928E6-0686-E949-BB9B-E532DF1C997A}" destId="{3D137EC2-7FFB-AF4A-90D7-063110BB4340}" srcOrd="1" destOrd="0" presId="urn:microsoft.com/office/officeart/2018/5/layout/IconCircleLabelList"/>
    <dgm:cxn modelId="{1EE9A839-AD9C-1443-A80F-D91E5CB46BE0}" type="presParOf" srcId="{BDA928E6-0686-E949-BB9B-E532DF1C997A}" destId="{9920C98F-2A2C-714E-ABA2-475010452358}" srcOrd="2" destOrd="0" presId="urn:microsoft.com/office/officeart/2018/5/layout/IconCircleLabelList"/>
    <dgm:cxn modelId="{1612EFA5-F54B-9841-9279-1013AC335C6F}" type="presParOf" srcId="{BDA928E6-0686-E949-BB9B-E532DF1C997A}" destId="{4A3ED05D-7093-D34D-B558-973AE98AFE8E}"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759940-57E9-7742-9367-DE01F461F3B6}">
      <dsp:nvSpPr>
        <dsp:cNvPr id="0" name=""/>
        <dsp:cNvSpPr/>
      </dsp:nvSpPr>
      <dsp:spPr>
        <a:xfrm>
          <a:off x="0" y="282984"/>
          <a:ext cx="1591949" cy="955169"/>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Relationships are an end in themselves</a:t>
          </a:r>
        </a:p>
      </dsp:txBody>
      <dsp:txXfrm>
        <a:off x="0" y="282984"/>
        <a:ext cx="1591949" cy="955169"/>
      </dsp:txXfrm>
    </dsp:sp>
    <dsp:sp modelId="{A629ADC4-4056-DD4C-A774-28B304484E07}">
      <dsp:nvSpPr>
        <dsp:cNvPr id="0" name=""/>
        <dsp:cNvSpPr/>
      </dsp:nvSpPr>
      <dsp:spPr>
        <a:xfrm>
          <a:off x="1751552" y="307035"/>
          <a:ext cx="1591949" cy="955169"/>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Gifting is valued more highly</a:t>
          </a:r>
        </a:p>
      </dsp:txBody>
      <dsp:txXfrm>
        <a:off x="1751552" y="307035"/>
        <a:ext cx="1591949" cy="955169"/>
      </dsp:txXfrm>
    </dsp:sp>
    <dsp:sp modelId="{364AEEAD-DEDC-BA49-B789-42CD4D0760D9}">
      <dsp:nvSpPr>
        <dsp:cNvPr id="0" name=""/>
        <dsp:cNvSpPr/>
      </dsp:nvSpPr>
      <dsp:spPr>
        <a:xfrm>
          <a:off x="36036" y="1451163"/>
          <a:ext cx="1591949" cy="955169"/>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Egalitarianism is preferred</a:t>
          </a:r>
        </a:p>
      </dsp:txBody>
      <dsp:txXfrm>
        <a:off x="36036" y="1451163"/>
        <a:ext cx="1591949" cy="955169"/>
      </dsp:txXfrm>
    </dsp:sp>
    <dsp:sp modelId="{C0CE4F95-E92C-1546-B9AF-066035B0CCEF}">
      <dsp:nvSpPr>
        <dsp:cNvPr id="0" name=""/>
        <dsp:cNvSpPr/>
      </dsp:nvSpPr>
      <dsp:spPr>
        <a:xfrm>
          <a:off x="1751552" y="1421400"/>
          <a:ext cx="1591949" cy="955169"/>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Non-acquisitiveness is valued not greed</a:t>
          </a:r>
        </a:p>
      </dsp:txBody>
      <dsp:txXfrm>
        <a:off x="1751552" y="1421400"/>
        <a:ext cx="1591949" cy="955169"/>
      </dsp:txXfrm>
    </dsp:sp>
    <dsp:sp modelId="{8FBBB0A1-4F8F-B441-B82B-DB58349F7FC5}">
      <dsp:nvSpPr>
        <dsp:cNvPr id="0" name=""/>
        <dsp:cNvSpPr/>
      </dsp:nvSpPr>
      <dsp:spPr>
        <a:xfrm>
          <a:off x="408" y="2535764"/>
          <a:ext cx="1591949" cy="955169"/>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Usefulness or access to use is valued</a:t>
          </a:r>
        </a:p>
      </dsp:txBody>
      <dsp:txXfrm>
        <a:off x="408" y="2535764"/>
        <a:ext cx="1591949" cy="955169"/>
      </dsp:txXfrm>
    </dsp:sp>
    <dsp:sp modelId="{350280C5-8D45-9B41-819F-F846EEEAB883}">
      <dsp:nvSpPr>
        <dsp:cNvPr id="0" name=""/>
        <dsp:cNvSpPr/>
      </dsp:nvSpPr>
      <dsp:spPr>
        <a:xfrm>
          <a:off x="1751552" y="2535764"/>
          <a:ext cx="1591949" cy="955169"/>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Barter is what is needed</a:t>
          </a:r>
        </a:p>
      </dsp:txBody>
      <dsp:txXfrm>
        <a:off x="1751552" y="2535764"/>
        <a:ext cx="1591949" cy="955169"/>
      </dsp:txXfrm>
    </dsp:sp>
    <dsp:sp modelId="{58390036-8C98-F947-9CCA-BB50054F0B5F}">
      <dsp:nvSpPr>
        <dsp:cNvPr id="0" name=""/>
        <dsp:cNvSpPr/>
      </dsp:nvSpPr>
      <dsp:spPr>
        <a:xfrm>
          <a:off x="408" y="3650129"/>
          <a:ext cx="1591949" cy="955169"/>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Truest and buyer trust are valued</a:t>
          </a:r>
        </a:p>
      </dsp:txBody>
      <dsp:txXfrm>
        <a:off x="408" y="3650129"/>
        <a:ext cx="1591949" cy="955169"/>
      </dsp:txXfrm>
    </dsp:sp>
    <dsp:sp modelId="{1A251EE6-5BFC-0741-8B4C-CD87D821D36F}">
      <dsp:nvSpPr>
        <dsp:cNvPr id="0" name=""/>
        <dsp:cNvSpPr/>
      </dsp:nvSpPr>
      <dsp:spPr>
        <a:xfrm>
          <a:off x="1751552" y="3650129"/>
          <a:ext cx="1591949" cy="955169"/>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Disclosure is full and voluntary</a:t>
          </a:r>
        </a:p>
      </dsp:txBody>
      <dsp:txXfrm>
        <a:off x="1751552" y="3650129"/>
        <a:ext cx="1591949" cy="9551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4BA33D-BF70-4D41-9715-07A4DCB877F4}">
      <dsp:nvSpPr>
        <dsp:cNvPr id="0" name=""/>
        <dsp:cNvSpPr/>
      </dsp:nvSpPr>
      <dsp:spPr>
        <a:xfrm>
          <a:off x="385002" y="1312"/>
          <a:ext cx="826716" cy="82671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543F08-8786-4FCC-A21C-FD050EACA1AF}">
      <dsp:nvSpPr>
        <dsp:cNvPr id="0" name=""/>
        <dsp:cNvSpPr/>
      </dsp:nvSpPr>
      <dsp:spPr>
        <a:xfrm>
          <a:off x="561187" y="177498"/>
          <a:ext cx="474345" cy="47434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EB94204B-7152-4187-AEBB-C76454712009}">
      <dsp:nvSpPr>
        <dsp:cNvPr id="0" name=""/>
        <dsp:cNvSpPr/>
      </dsp:nvSpPr>
      <dsp:spPr>
        <a:xfrm>
          <a:off x="120723" y="1085531"/>
          <a:ext cx="1355273" cy="542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Annual December Quantum Storytelling Conference – </a:t>
          </a:r>
        </a:p>
      </dsp:txBody>
      <dsp:txXfrm>
        <a:off x="120723" y="1085531"/>
        <a:ext cx="1355273" cy="542109"/>
      </dsp:txXfrm>
    </dsp:sp>
    <dsp:sp modelId="{CF845E02-18A8-47D2-8187-81E3B507D916}">
      <dsp:nvSpPr>
        <dsp:cNvPr id="0" name=""/>
        <dsp:cNvSpPr/>
      </dsp:nvSpPr>
      <dsp:spPr>
        <a:xfrm>
          <a:off x="1977448" y="1312"/>
          <a:ext cx="826716" cy="82671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473A8E-9D68-48B5-B5A7-F408D7F0DDFD}">
      <dsp:nvSpPr>
        <dsp:cNvPr id="0" name=""/>
        <dsp:cNvSpPr/>
      </dsp:nvSpPr>
      <dsp:spPr>
        <a:xfrm>
          <a:off x="2153633" y="177498"/>
          <a:ext cx="474345" cy="47434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4224CC8B-3524-4FA4-8D07-A97E5600137E}">
      <dsp:nvSpPr>
        <dsp:cNvPr id="0" name=""/>
        <dsp:cNvSpPr/>
      </dsp:nvSpPr>
      <dsp:spPr>
        <a:xfrm>
          <a:off x="1713170" y="1085531"/>
          <a:ext cx="1355273" cy="542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Quantum-Storytelling.com</a:t>
          </a:r>
        </a:p>
      </dsp:txBody>
      <dsp:txXfrm>
        <a:off x="1713170" y="1085531"/>
        <a:ext cx="1355273" cy="542109"/>
      </dsp:txXfrm>
    </dsp:sp>
    <dsp:sp modelId="{B975727C-2830-1A46-B805-02744852ADCA}">
      <dsp:nvSpPr>
        <dsp:cNvPr id="0" name=""/>
        <dsp:cNvSpPr/>
      </dsp:nvSpPr>
      <dsp:spPr>
        <a:xfrm>
          <a:off x="3876152" y="1312"/>
          <a:ext cx="826716" cy="82671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E05568-B774-054D-8419-192844858277}">
      <dsp:nvSpPr>
        <dsp:cNvPr id="0" name=""/>
        <dsp:cNvSpPr/>
      </dsp:nvSpPr>
      <dsp:spPr>
        <a:xfrm>
          <a:off x="4052338" y="177498"/>
          <a:ext cx="474345" cy="474345"/>
        </a:xfrm>
        <a:prstGeom prst="rect">
          <a:avLst/>
        </a:prstGeom>
        <a:solidFill>
          <a:schemeClr val="bg1">
            <a:hueOff val="0"/>
            <a:satOff val="0"/>
            <a:lumOff val="0"/>
            <a:alphaOff val="0"/>
          </a:schemeClr>
        </a:solidFill>
        <a:ln w="12700" cap="flat" cmpd="sng" algn="in">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E5BBEA-2D49-C142-A21A-B5AEBEEF269D}">
      <dsp:nvSpPr>
        <dsp:cNvPr id="0" name=""/>
        <dsp:cNvSpPr/>
      </dsp:nvSpPr>
      <dsp:spPr>
        <a:xfrm>
          <a:off x="3305616" y="1085531"/>
          <a:ext cx="1967789" cy="542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Antenarrative.com</a:t>
          </a:r>
        </a:p>
      </dsp:txBody>
      <dsp:txXfrm>
        <a:off x="3305616" y="1085531"/>
        <a:ext cx="1967789" cy="542109"/>
      </dsp:txXfrm>
    </dsp:sp>
    <dsp:sp modelId="{E47BC14B-F893-1E42-A869-729B06CE7823}">
      <dsp:nvSpPr>
        <dsp:cNvPr id="0" name=""/>
        <dsp:cNvSpPr/>
      </dsp:nvSpPr>
      <dsp:spPr>
        <a:xfrm>
          <a:off x="6098712" y="1312"/>
          <a:ext cx="826716" cy="826716"/>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7B359F-96C8-A345-9A97-03E305534738}">
      <dsp:nvSpPr>
        <dsp:cNvPr id="0" name=""/>
        <dsp:cNvSpPr/>
      </dsp:nvSpPr>
      <dsp:spPr>
        <a:xfrm>
          <a:off x="6274898" y="177498"/>
          <a:ext cx="474345" cy="474345"/>
        </a:xfrm>
        <a:prstGeom prst="rect">
          <a:avLst/>
        </a:prstGeom>
        <a:solidFill>
          <a:schemeClr val="bg1">
            <a:hueOff val="0"/>
            <a:satOff val="0"/>
            <a:lumOff val="0"/>
            <a:alphaOff val="0"/>
          </a:schemeClr>
        </a:solidFill>
        <a:ln w="12700" cap="flat" cmpd="sng" algn="in">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86A9B4-532D-4D41-A6D2-DF00BCA7D5FC}">
      <dsp:nvSpPr>
        <dsp:cNvPr id="0" name=""/>
        <dsp:cNvSpPr/>
      </dsp:nvSpPr>
      <dsp:spPr>
        <a:xfrm>
          <a:off x="5510578" y="1085531"/>
          <a:ext cx="2002985" cy="542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err="1"/>
            <a:t>TrueSTORYTELLING.org</a:t>
          </a:r>
          <a:endParaRPr lang="en-US" sz="1100" kern="1200" dirty="0"/>
        </a:p>
      </dsp:txBody>
      <dsp:txXfrm>
        <a:off x="5510578" y="1085531"/>
        <a:ext cx="2002985" cy="542109"/>
      </dsp:txXfrm>
    </dsp:sp>
    <dsp:sp modelId="{ED0D0EDC-A904-DF40-B3C7-553F2D0D8AC3}">
      <dsp:nvSpPr>
        <dsp:cNvPr id="0" name=""/>
        <dsp:cNvSpPr/>
      </dsp:nvSpPr>
      <dsp:spPr>
        <a:xfrm>
          <a:off x="2196799" y="1966459"/>
          <a:ext cx="826716" cy="826716"/>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68EF1F-EC9E-CB47-BA63-C7AF53BEC4EE}">
      <dsp:nvSpPr>
        <dsp:cNvPr id="0" name=""/>
        <dsp:cNvSpPr/>
      </dsp:nvSpPr>
      <dsp:spPr>
        <a:xfrm>
          <a:off x="2372984" y="2142644"/>
          <a:ext cx="474345" cy="474345"/>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a:ln w="12700" cap="flat" cmpd="sng" algn="in">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87B3EA-E9D6-A84A-94DF-068073FF5966}">
      <dsp:nvSpPr>
        <dsp:cNvPr id="0" name=""/>
        <dsp:cNvSpPr/>
      </dsp:nvSpPr>
      <dsp:spPr>
        <a:xfrm>
          <a:off x="1932521" y="3050677"/>
          <a:ext cx="1355273" cy="542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Tellsittrue.com</a:t>
          </a:r>
        </a:p>
      </dsp:txBody>
      <dsp:txXfrm>
        <a:off x="1932521" y="3050677"/>
        <a:ext cx="1355273" cy="542109"/>
      </dsp:txXfrm>
    </dsp:sp>
    <dsp:sp modelId="{E3CDE1EB-EA88-1946-BDE0-2A92882BC014}">
      <dsp:nvSpPr>
        <dsp:cNvPr id="0" name=""/>
        <dsp:cNvSpPr/>
      </dsp:nvSpPr>
      <dsp:spPr>
        <a:xfrm>
          <a:off x="4200008" y="1966459"/>
          <a:ext cx="826716" cy="82671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137EC2-7FFB-AF4A-90D7-063110BB4340}">
      <dsp:nvSpPr>
        <dsp:cNvPr id="0" name=""/>
        <dsp:cNvSpPr/>
      </dsp:nvSpPr>
      <dsp:spPr>
        <a:xfrm>
          <a:off x="4376194" y="2142644"/>
          <a:ext cx="474345" cy="474345"/>
        </a:xfrm>
        <a:prstGeom prst="rect">
          <a:avLst/>
        </a:prstGeom>
        <a:solidFill>
          <a:schemeClr val="bg1">
            <a:hueOff val="0"/>
            <a:satOff val="0"/>
            <a:lumOff val="0"/>
            <a:alphaOff val="0"/>
          </a:schemeClr>
        </a:solidFill>
        <a:ln w="12700" cap="flat" cmpd="sng" algn="in">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3ED05D-7093-D34D-B558-973AE98AFE8E}">
      <dsp:nvSpPr>
        <dsp:cNvPr id="0" name=""/>
        <dsp:cNvSpPr/>
      </dsp:nvSpPr>
      <dsp:spPr>
        <a:xfrm>
          <a:off x="3524967" y="3050677"/>
          <a:ext cx="2176799" cy="542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davidboje@gmail.com</a:t>
          </a:r>
        </a:p>
      </dsp:txBody>
      <dsp:txXfrm>
        <a:off x="3524967" y="3050677"/>
        <a:ext cx="2176799" cy="54210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en-US"/>
              <a:t>Click to edit Master title style</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fld id="{9D0D92BC-42A9-434B-8530-ADBF4485E407}" type="datetimeFigureOut">
              <a:rPr lang="en-US" smtClean="0"/>
              <a:t>9/30/24</a:t>
            </a:fld>
            <a:endParaRPr lang="en-US"/>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fld id="{A0289F9E-9962-4B7B-BA18-A15907CCC6BF}" type="slidenum">
              <a:rPr lang="en-US" smtClean="0"/>
              <a:t>‹#›</a:t>
            </a:fld>
            <a:endParaRPr lang="en-US"/>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64465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0D92BC-42A9-434B-8530-ADBF4485E407}" type="datetimeFigureOut">
              <a:rPr lang="en-US" smtClean="0"/>
              <a:t>9/30/24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1574242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0D92BC-42A9-434B-8530-ADBF4485E407}" type="datetimeFigureOut">
              <a:rPr lang="en-US" smtClean="0"/>
              <a:t>9/30/24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4214478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0D92BC-42A9-434B-8530-ADBF4485E407}" type="datetimeFigureOut">
              <a:rPr lang="en-US" smtClean="0"/>
              <a:t>9/30/24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1496419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fld id="{9D0D92BC-42A9-434B-8530-ADBF4485E407}" type="datetimeFigureOut">
              <a:rPr lang="en-US" smtClean="0"/>
              <a:t>9/30/24</a:t>
            </a:fld>
            <a:endParaRPr lang="en-US"/>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fld id="{A0289F9E-9962-4B7B-BA18-A15907CCC6BF}" type="slidenum">
              <a:rPr lang="en-US" smtClean="0"/>
              <a:t>‹#›</a:t>
            </a:fld>
            <a:endParaRPr lang="en-US"/>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0" y="0"/>
            <a:ext cx="211097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86670685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D0D92BC-42A9-434B-8530-ADBF4485E407}" type="datetimeFigureOut">
              <a:rPr lang="en-US" smtClean="0"/>
              <a:t>9/30/24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152878187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941832" y="2909102"/>
            <a:ext cx="361188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975398" y="2909102"/>
            <a:ext cx="361188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D0D92BC-42A9-434B-8530-ADBF4485E407}" type="datetimeFigureOut">
              <a:rPr lang="en-US" smtClean="0"/>
              <a:t>9/30/24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251685617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D0D92BC-42A9-434B-8530-ADBF4485E407}" type="datetimeFigureOut">
              <a:rPr lang="en-US" smtClean="0"/>
              <a:t>9/30/24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1890515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0D92BC-42A9-434B-8530-ADBF4485E407}" type="datetimeFigureOut">
              <a:rPr lang="en-US" smtClean="0"/>
              <a:t>9/30/24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1111259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73789" y="6375679"/>
            <a:ext cx="925016" cy="348462"/>
          </a:xfrm>
        </p:spPr>
        <p:txBody>
          <a:bodyPr/>
          <a:lstStyle/>
          <a:p>
            <a:fld id="{9D0D92BC-42A9-434B-8530-ADBF4485E407}" type="datetimeFigureOut">
              <a:rPr lang="en-US" smtClean="0"/>
              <a:t>9/30/24</a:t>
            </a:fld>
            <a:endParaRPr lang="en-US"/>
          </a:p>
        </p:txBody>
      </p:sp>
      <p:sp>
        <p:nvSpPr>
          <p:cNvPr id="6" name="Footer Placeholder 5"/>
          <p:cNvSpPr>
            <a:spLocks noGrp="1"/>
          </p:cNvSpPr>
          <p:nvPr>
            <p:ph type="ftr" sz="quarter" idx="11"/>
          </p:nvPr>
        </p:nvSpPr>
        <p:spPr>
          <a:xfrm>
            <a:off x="1577716" y="6375679"/>
            <a:ext cx="2611634" cy="345796"/>
          </a:xfrm>
        </p:spPr>
        <p:txBody>
          <a:bodyPr/>
          <a:lstStyle/>
          <a:p>
            <a:endParaRPr lang="en-US"/>
          </a:p>
        </p:txBody>
      </p:sp>
      <p:sp>
        <p:nvSpPr>
          <p:cNvPr id="7" name="Slide Number Placeholder 6"/>
          <p:cNvSpPr>
            <a:spLocks noGrp="1"/>
          </p:cNvSpPr>
          <p:nvPr>
            <p:ph type="sldNum" sz="quarter" idx="12"/>
          </p:nvPr>
        </p:nvSpPr>
        <p:spPr>
          <a:xfrm>
            <a:off x="4268261" y="6375679"/>
            <a:ext cx="924342" cy="345796"/>
          </a:xfrm>
        </p:spPr>
        <p:txBody>
          <a:bodyPr/>
          <a:lstStyle/>
          <a:p>
            <a:fld id="{A0289F9E-9962-4B7B-BA18-A15907CCC6BF}" type="slidenum">
              <a:rPr lang="en-US" smtClean="0"/>
              <a:t>‹#›</a:t>
            </a:fld>
            <a:endParaRPr lang="en-US"/>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81715112"/>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74463" y="6375679"/>
            <a:ext cx="924342" cy="348462"/>
          </a:xfrm>
        </p:spPr>
        <p:txBody>
          <a:bodyPr/>
          <a:lstStyle/>
          <a:p>
            <a:fld id="{9D0D92BC-42A9-434B-8530-ADBF4485E407}" type="datetimeFigureOut">
              <a:rPr lang="en-US" smtClean="0"/>
              <a:t>9/30/24</a:t>
            </a:fld>
            <a:endParaRPr lang="en-US"/>
          </a:p>
        </p:txBody>
      </p:sp>
      <p:sp>
        <p:nvSpPr>
          <p:cNvPr id="6" name="Footer Placeholder 5"/>
          <p:cNvSpPr>
            <a:spLocks noGrp="1"/>
          </p:cNvSpPr>
          <p:nvPr>
            <p:ph type="ftr" sz="quarter" idx="11"/>
          </p:nvPr>
        </p:nvSpPr>
        <p:spPr>
          <a:xfrm>
            <a:off x="1577716" y="6375679"/>
            <a:ext cx="2611634" cy="345796"/>
          </a:xfrm>
        </p:spPr>
        <p:txBody>
          <a:bodyPr/>
          <a:lstStyle/>
          <a:p>
            <a:endParaRPr lang="en-US"/>
          </a:p>
        </p:txBody>
      </p:sp>
      <p:sp>
        <p:nvSpPr>
          <p:cNvPr id="7" name="Slide Number Placeholder 6"/>
          <p:cNvSpPr>
            <a:spLocks noGrp="1"/>
          </p:cNvSpPr>
          <p:nvPr>
            <p:ph type="sldNum" sz="quarter" idx="12"/>
          </p:nvPr>
        </p:nvSpPr>
        <p:spPr>
          <a:xfrm>
            <a:off x="4256153" y="6375679"/>
            <a:ext cx="947460" cy="345796"/>
          </a:xfrm>
        </p:spPr>
        <p:txBody>
          <a:bodyPr/>
          <a:lstStyle/>
          <a:p>
            <a:fld id="{A0289F9E-9962-4B7B-BA18-A15907CCC6BF}" type="slidenum">
              <a:rPr lang="en-US" smtClean="0"/>
              <a:t>‹#›</a:t>
            </a:fld>
            <a:endParaRPr lang="en-US"/>
          </a:p>
        </p:txBody>
      </p:sp>
      <p:sp>
        <p:nvSpPr>
          <p:cNvPr id="13" name="Rectangle 12"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45767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fld id="{9D0D92BC-42A9-434B-8530-ADBF4485E407}" type="datetimeFigureOut">
              <a:rPr lang="en-US" smtClean="0"/>
              <a:pPr/>
              <a:t>9/30/24</a:t>
            </a:fld>
            <a:endParaRPr lang="en-US" dirty="0"/>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A0289F9E-9962-4B7B-BA18-A15907CCC6BF}" type="slidenum">
              <a:rPr lang="en-US" smtClean="0"/>
              <a:pPr/>
              <a:t>‹#›</a:t>
            </a:fld>
            <a:endParaRPr lang="en-US" dirty="0"/>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3794878351"/>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594">
          <p15:clr>
            <a:srgbClr val="F26B43"/>
          </p15:clr>
        </p15:guide>
        <p15:guide id="1" pos="792">
          <p15:clr>
            <a:srgbClr val="F26B43"/>
          </p15:clr>
        </p15:guide>
        <p15:guide id="2" pos="7200">
          <p15:clr>
            <a:srgbClr val="F26B43"/>
          </p15:clr>
        </p15:guide>
        <p15:guide id="3" pos="5400">
          <p15:clr>
            <a:srgbClr val="F26B43"/>
          </p15:clr>
        </p15:guide>
        <p15:guide id="4" orient="horz" pos="4008">
          <p15:clr>
            <a:srgbClr val="F26B43"/>
          </p15:clr>
        </p15:guide>
        <p15:guide id="5" orient="horz" pos="1440">
          <p15:clr>
            <a:srgbClr val="F26B43"/>
          </p15:clr>
        </p15:guide>
        <p15:guide id="6" orient="horz" pos="3720">
          <p15:clr>
            <a:srgbClr val="F26B43"/>
          </p15:clr>
        </p15:guide>
        <p15:guide id="7"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o_txPA8CiA4" TargetMode="External"/><Relationship Id="rId2" Type="http://schemas.openxmlformats.org/officeDocument/2006/relationships/hyperlink" Target="https://www.youtube.com/watch?v=YWH6RTgLRaU" TargetMode="Externa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s://tellsittrue.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 Id="rId9" Type="http://schemas.openxmlformats.org/officeDocument/2006/relationships/image" Target="../media/image36.jpeg"/></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s://escholarship.org/uc/item/74z1k3j6"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s://escholarship.org/uc/item/74z1k3j6"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0.jpeg"/></Relationships>
</file>

<file path=ppt/slides/_rels/slide4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8.jpg"/></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49" name="Rectangle 26648">
            <a:extLst>
              <a:ext uri="{FF2B5EF4-FFF2-40B4-BE49-F238E27FC236}">
                <a16:creationId xmlns:a16="http://schemas.microsoft.com/office/drawing/2014/main" id="{D9453AC2-8882-459A-8985-3E24DD42AE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8407" y="0"/>
            <a:ext cx="8975785"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506 Person Yelling Meeting Stock Video Footage - 4K and HD Video Clips |  Shutterstock">
            <a:extLst>
              <a:ext uri="{FF2B5EF4-FFF2-40B4-BE49-F238E27FC236}">
                <a16:creationId xmlns:a16="http://schemas.microsoft.com/office/drawing/2014/main" id="{B562BC15-EBF1-B6FA-B599-4AC03B081A19}"/>
              </a:ext>
            </a:extLst>
          </p:cNvPr>
          <p:cNvPicPr>
            <a:picLocks noChangeAspect="1" noChangeArrowheads="1"/>
          </p:cNvPicPr>
          <p:nvPr/>
        </p:nvPicPr>
        <p:blipFill>
          <a:blip r:embed="rId2">
            <a:alphaModFix amt="40000"/>
            <a:extLst>
              <a:ext uri="{28A0092B-C50C-407E-A947-70E740481C1C}">
                <a14:useLocalDpi xmlns:a14="http://schemas.microsoft.com/office/drawing/2010/main" val="0"/>
              </a:ext>
            </a:extLst>
          </a:blip>
          <a:srcRect l="23623" r="2757"/>
          <a:stretch/>
        </p:blipFill>
        <p:spPr bwMode="auto">
          <a:xfrm>
            <a:off x="0" y="0"/>
            <a:ext cx="9343697"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E446DE32-0BEA-07AB-1497-7AFA57151492}"/>
              </a:ext>
            </a:extLst>
          </p:cNvPr>
          <p:cNvSpPr>
            <a:spLocks noGrp="1"/>
          </p:cNvSpPr>
          <p:nvPr>
            <p:ph type="ctrTitle"/>
          </p:nvPr>
        </p:nvSpPr>
        <p:spPr>
          <a:xfrm>
            <a:off x="1755228" y="392563"/>
            <a:ext cx="6456146" cy="3643555"/>
          </a:xfrm>
        </p:spPr>
        <p:txBody>
          <a:bodyPr>
            <a:noAutofit/>
          </a:bodyPr>
          <a:lstStyle/>
          <a:p>
            <a:r>
              <a:rPr lang="en-US" sz="6000" dirty="0">
                <a:solidFill>
                  <a:srgbClr val="FFFFFF"/>
                </a:solidFill>
              </a:rPr>
              <a:t>WHY WE Can't Have Conversation Anymore?</a:t>
            </a:r>
          </a:p>
        </p:txBody>
      </p:sp>
      <p:sp>
        <p:nvSpPr>
          <p:cNvPr id="5" name="Subtitle 4">
            <a:extLst>
              <a:ext uri="{FF2B5EF4-FFF2-40B4-BE49-F238E27FC236}">
                <a16:creationId xmlns:a16="http://schemas.microsoft.com/office/drawing/2014/main" id="{706D76DF-1A74-7C8B-0E8B-F43497E7A40C}"/>
              </a:ext>
            </a:extLst>
          </p:cNvPr>
          <p:cNvSpPr>
            <a:spLocks noGrp="1"/>
          </p:cNvSpPr>
          <p:nvPr>
            <p:ph type="subTitle" idx="1"/>
          </p:nvPr>
        </p:nvSpPr>
        <p:spPr>
          <a:xfrm>
            <a:off x="1260706" y="5979196"/>
            <a:ext cx="6835185" cy="396483"/>
          </a:xfrm>
        </p:spPr>
        <p:txBody>
          <a:bodyPr>
            <a:normAutofit fontScale="25000" lnSpcReduction="20000"/>
          </a:bodyPr>
          <a:lstStyle/>
          <a:p>
            <a:pPr>
              <a:lnSpc>
                <a:spcPct val="90000"/>
              </a:lnSpc>
            </a:pPr>
            <a:r>
              <a:rPr lang="en-US" sz="400" dirty="0">
                <a:solidFill>
                  <a:srgbClr val="FFFFFF"/>
                </a:solidFill>
              </a:rPr>
              <a:t>David Michael Boje</a:t>
            </a:r>
          </a:p>
          <a:p>
            <a:pPr>
              <a:lnSpc>
                <a:spcPct val="90000"/>
              </a:lnSpc>
            </a:pPr>
            <a:r>
              <a:rPr lang="en-US" sz="400" dirty="0">
                <a:solidFill>
                  <a:srgbClr val="FFFFFF"/>
                </a:solidFill>
              </a:rPr>
              <a:t>Enthinkment.com</a:t>
            </a:r>
          </a:p>
          <a:p>
            <a:pPr>
              <a:lnSpc>
                <a:spcPct val="90000"/>
              </a:lnSpc>
            </a:pPr>
            <a:r>
              <a:rPr lang="en-US" sz="400" dirty="0">
                <a:solidFill>
                  <a:srgbClr val="FFFFFF"/>
                </a:solidFill>
              </a:rPr>
              <a:t>Tellsittrue.com</a:t>
            </a:r>
          </a:p>
          <a:p>
            <a:pPr>
              <a:lnSpc>
                <a:spcPct val="90000"/>
              </a:lnSpc>
            </a:pPr>
            <a:r>
              <a:rPr lang="en-US" sz="400" dirty="0">
                <a:solidFill>
                  <a:srgbClr val="FFFFFF"/>
                </a:solidFill>
              </a:rPr>
              <a:t>Quantum-</a:t>
            </a:r>
            <a:r>
              <a:rPr lang="en-US" sz="400" dirty="0" err="1">
                <a:solidFill>
                  <a:srgbClr val="FFFFFF"/>
                </a:solidFill>
              </a:rPr>
              <a:t>storytelling.com</a:t>
            </a:r>
            <a:endParaRPr lang="en-US" sz="400" dirty="0">
              <a:solidFill>
                <a:srgbClr val="FFFFFF"/>
              </a:solidFill>
            </a:endParaRPr>
          </a:p>
          <a:p>
            <a:pPr>
              <a:lnSpc>
                <a:spcPct val="90000"/>
              </a:lnSpc>
            </a:pPr>
            <a:r>
              <a:rPr lang="en-US" sz="400" dirty="0">
                <a:solidFill>
                  <a:srgbClr val="FFFFFF"/>
                </a:solidFill>
              </a:rPr>
              <a:t>TrueStorytelling.org</a:t>
            </a:r>
          </a:p>
        </p:txBody>
      </p:sp>
      <p:sp>
        <p:nvSpPr>
          <p:cNvPr id="26651" name="Rectangle 26650">
            <a:extLst>
              <a:ext uri="{FF2B5EF4-FFF2-40B4-BE49-F238E27FC236}">
                <a16:creationId xmlns:a16="http://schemas.microsoft.com/office/drawing/2014/main" id="{D4A11FEA-6E98-401C-B708-DA2C95081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40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849FF8F-D5FF-32BB-6A07-F203F81545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4347" y="5042851"/>
            <a:ext cx="1749473" cy="1662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38240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4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4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2000"/>
                                  </p:stCondLst>
                                  <p:iterate type="lt">
                                    <p:tmPct val="10000"/>
                                  </p:iterate>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4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2000"/>
                                  </p:stCondLst>
                                  <p:iterate type="lt">
                                    <p:tmPct val="10000"/>
                                  </p:iterate>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4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2000"/>
                                  </p:stCondLst>
                                  <p:iterate type="lt">
                                    <p:tmPct val="10000"/>
                                  </p:iterate>
                                  <p:childTnLst>
                                    <p:set>
                                      <p:cBhvr>
                                        <p:cTn id="29" dur="1" fill="hold">
                                          <p:stCondLst>
                                            <p:cond delay="0"/>
                                          </p:stCondLst>
                                        </p:cTn>
                                        <p:tgtEl>
                                          <p:spTgt spid="5">
                                            <p:txEl>
                                              <p:pRg st="4" end="4"/>
                                            </p:txEl>
                                          </p:spTgt>
                                        </p:tgtEl>
                                        <p:attrNameLst>
                                          <p:attrName>style.visibility</p:attrName>
                                        </p:attrNameLst>
                                      </p:cBhvr>
                                      <p:to>
                                        <p:strVal val="visible"/>
                                      </p:to>
                                    </p:set>
                                    <p:animEffect transition="in" filter="fade">
                                      <p:cBhvr>
                                        <p:cTn id="30" dur="4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DD0AEE21-CF4B-4395-A100-EFB0EB9951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en-US"/>
          </a:p>
        </p:txBody>
      </p:sp>
      <p:sp>
        <p:nvSpPr>
          <p:cNvPr id="12" name="Rectangle 11">
            <a:extLst>
              <a:ext uri="{FF2B5EF4-FFF2-40B4-BE49-F238E27FC236}">
                <a16:creationId xmlns:a16="http://schemas.microsoft.com/office/drawing/2014/main" id="{9F8DBD9A-1B56-4D4B-856B-89CC682C6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EE079F42-5C7A-44DD-9E9F-A34795A48F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9318" y="0"/>
            <a:ext cx="860468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Freeform 6">
            <a:extLst>
              <a:ext uri="{FF2B5EF4-FFF2-40B4-BE49-F238E27FC236}">
                <a16:creationId xmlns:a16="http://schemas.microsoft.com/office/drawing/2014/main" id="{09777E15-6D68-4808-AD20-82EA7377F4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963" y="0"/>
            <a:ext cx="664369"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txBody>
          <a:bodyPr/>
          <a:lstStyle/>
          <a:p>
            <a:endParaRPr lang="en-US"/>
          </a:p>
        </p:txBody>
      </p:sp>
      <p:sp>
        <p:nvSpPr>
          <p:cNvPr id="18" name="Freeform 6">
            <a:extLst>
              <a:ext uri="{FF2B5EF4-FFF2-40B4-BE49-F238E27FC236}">
                <a16:creationId xmlns:a16="http://schemas.microsoft.com/office/drawing/2014/main" id="{CE79CAD8-9F7F-4756-BD12-8463CA4C6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en-US"/>
          </a:p>
        </p:txBody>
      </p:sp>
      <p:sp>
        <p:nvSpPr>
          <p:cNvPr id="20" name="Rectangle 19">
            <a:extLst>
              <a:ext uri="{FF2B5EF4-FFF2-40B4-BE49-F238E27FC236}">
                <a16:creationId xmlns:a16="http://schemas.microsoft.com/office/drawing/2014/main" id="{A9923A21-5790-4667-B5C7-ADA793B49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8336" y="643466"/>
            <a:ext cx="7200601" cy="557106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diagram of a flower with text&#10;&#10;Description automatically generated">
            <a:extLst>
              <a:ext uri="{FF2B5EF4-FFF2-40B4-BE49-F238E27FC236}">
                <a16:creationId xmlns:a16="http://schemas.microsoft.com/office/drawing/2014/main" id="{8C3DF97D-7C12-E278-4BA0-143B56EB84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1459" y="709120"/>
            <a:ext cx="5666416" cy="5439760"/>
          </a:xfrm>
          <a:prstGeom prst="rect">
            <a:avLst/>
          </a:prstGeom>
        </p:spPr>
      </p:pic>
    </p:spTree>
    <p:extLst>
      <p:ext uri="{BB962C8B-B14F-4D97-AF65-F5344CB8AC3E}">
        <p14:creationId xmlns:p14="http://schemas.microsoft.com/office/powerpoint/2010/main" val="1539878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A symbolic depiction of the Braided Rivers framework for the Better... |  Download Scientific Diagram">
            <a:extLst>
              <a:ext uri="{FF2B5EF4-FFF2-40B4-BE49-F238E27FC236}">
                <a16:creationId xmlns:a16="http://schemas.microsoft.com/office/drawing/2014/main" id="{C7DFE27E-4215-0154-4308-E20E8BCFBB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0757" y="3637579"/>
            <a:ext cx="3101971" cy="283942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diagram of history with text&#10;&#10;Description automatically generated">
            <a:extLst>
              <a:ext uri="{FF2B5EF4-FFF2-40B4-BE49-F238E27FC236}">
                <a16:creationId xmlns:a16="http://schemas.microsoft.com/office/drawing/2014/main" id="{02080AC1-F00C-C180-E745-69C0518ADA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4393" y="189186"/>
            <a:ext cx="3878701" cy="3806565"/>
          </a:xfrm>
          <a:prstGeom prst="rect">
            <a:avLst/>
          </a:prstGeom>
        </p:spPr>
      </p:pic>
      <p:pic>
        <p:nvPicPr>
          <p:cNvPr id="5" name="Picture 4" descr="A diagram of a flower with text&#10;&#10;Description automatically generated">
            <a:extLst>
              <a:ext uri="{FF2B5EF4-FFF2-40B4-BE49-F238E27FC236}">
                <a16:creationId xmlns:a16="http://schemas.microsoft.com/office/drawing/2014/main" id="{1C2751DF-B508-102E-DD4F-8EA0E5F9F6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214" y="189186"/>
            <a:ext cx="3965172" cy="3806566"/>
          </a:xfrm>
          <a:prstGeom prst="rect">
            <a:avLst/>
          </a:prstGeom>
        </p:spPr>
      </p:pic>
      <p:sp>
        <p:nvSpPr>
          <p:cNvPr id="6" name="Rectangle 5">
            <a:extLst>
              <a:ext uri="{FF2B5EF4-FFF2-40B4-BE49-F238E27FC236}">
                <a16:creationId xmlns:a16="http://schemas.microsoft.com/office/drawing/2014/main" id="{E319A763-82CF-A9D3-1B6D-8771019C9654}"/>
              </a:ext>
            </a:extLst>
          </p:cNvPr>
          <p:cNvSpPr/>
          <p:nvPr/>
        </p:nvSpPr>
        <p:spPr>
          <a:xfrm>
            <a:off x="2599617" y="5297214"/>
            <a:ext cx="4673542" cy="923330"/>
          </a:xfrm>
          <a:prstGeom prst="rect">
            <a:avLst/>
          </a:prstGeom>
          <a:noFill/>
        </p:spPr>
        <p:txBody>
          <a:bodyPr wrap="square" lIns="91440" tIns="45720" rIns="91440" bIns="45720">
            <a:spAutoFit/>
          </a:bodyPr>
          <a:lstStyle/>
          <a:p>
            <a:pPr algn="ctr"/>
            <a:r>
              <a:rPr lang="en-US" sz="5400" dirty="0">
                <a:ln w="0"/>
                <a:solidFill>
                  <a:schemeClr val="bg2">
                    <a:lumMod val="50000"/>
                  </a:schemeClr>
                </a:solidFill>
                <a:highlight>
                  <a:srgbClr val="008000"/>
                </a:highlight>
              </a:rPr>
              <a:t>Braided River</a:t>
            </a:r>
          </a:p>
        </p:txBody>
      </p:sp>
    </p:spTree>
    <p:extLst>
      <p:ext uri="{BB962C8B-B14F-4D97-AF65-F5344CB8AC3E}">
        <p14:creationId xmlns:p14="http://schemas.microsoft.com/office/powerpoint/2010/main" val="2083833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55" name="Freeform 6">
            <a:extLst>
              <a:ext uri="{FF2B5EF4-FFF2-40B4-BE49-F238E27FC236}">
                <a16:creationId xmlns:a16="http://schemas.microsoft.com/office/drawing/2014/main" id="{DD0AEE21-CF4B-4395-A100-EFB0EB9951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en-US"/>
          </a:p>
        </p:txBody>
      </p:sp>
      <p:sp>
        <p:nvSpPr>
          <p:cNvPr id="2057" name="Rectangle 2056">
            <a:extLst>
              <a:ext uri="{FF2B5EF4-FFF2-40B4-BE49-F238E27FC236}">
                <a16:creationId xmlns:a16="http://schemas.microsoft.com/office/drawing/2014/main" id="{9F8DBD9A-1B56-4D4B-856B-89CC682C6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59" name="Rectangle 2058">
            <a:extLst>
              <a:ext uri="{FF2B5EF4-FFF2-40B4-BE49-F238E27FC236}">
                <a16:creationId xmlns:a16="http://schemas.microsoft.com/office/drawing/2014/main" id="{EE079F42-5C7A-44DD-9E9F-A34795A48F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9318" y="0"/>
            <a:ext cx="860468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61" name="Freeform 6">
            <a:extLst>
              <a:ext uri="{FF2B5EF4-FFF2-40B4-BE49-F238E27FC236}">
                <a16:creationId xmlns:a16="http://schemas.microsoft.com/office/drawing/2014/main" id="{09777E15-6D68-4808-AD20-82EA7377F4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963" y="0"/>
            <a:ext cx="664369"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txBody>
          <a:bodyPr/>
          <a:lstStyle/>
          <a:p>
            <a:endParaRPr lang="en-US"/>
          </a:p>
        </p:txBody>
      </p:sp>
      <p:sp>
        <p:nvSpPr>
          <p:cNvPr id="2063" name="Freeform 6">
            <a:extLst>
              <a:ext uri="{FF2B5EF4-FFF2-40B4-BE49-F238E27FC236}">
                <a16:creationId xmlns:a16="http://schemas.microsoft.com/office/drawing/2014/main" id="{CE79CAD8-9F7F-4756-BD12-8463CA4C6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en-US"/>
          </a:p>
        </p:txBody>
      </p:sp>
      <p:sp>
        <p:nvSpPr>
          <p:cNvPr id="2065" name="Rectangle 2064">
            <a:extLst>
              <a:ext uri="{FF2B5EF4-FFF2-40B4-BE49-F238E27FC236}">
                <a16:creationId xmlns:a16="http://schemas.microsoft.com/office/drawing/2014/main" id="{A9923A21-5790-4667-B5C7-ADA793B49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8336" y="643466"/>
            <a:ext cx="7200601" cy="557106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e awa whiria—A “Braided River”: An Indigenous Māori Approach to Mixed  Methods Research - Rhiannon Martel, Matthew Shepherd, Felicity  Goodyear-Smith, 2022">
            <a:extLst>
              <a:ext uri="{FF2B5EF4-FFF2-40B4-BE49-F238E27FC236}">
                <a16:creationId xmlns:a16="http://schemas.microsoft.com/office/drawing/2014/main" id="{72729E48-4CD5-A429-1A93-AE055754A5B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55834" y="907247"/>
            <a:ext cx="6978869" cy="52167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BD82136-A419-077C-0F44-F9E836F9FF5B}"/>
              </a:ext>
            </a:extLst>
          </p:cNvPr>
          <p:cNvSpPr txBox="1"/>
          <p:nvPr/>
        </p:nvSpPr>
        <p:spPr>
          <a:xfrm>
            <a:off x="1146833" y="181801"/>
            <a:ext cx="7575569" cy="461665"/>
          </a:xfrm>
          <a:prstGeom prst="rect">
            <a:avLst/>
          </a:prstGeom>
          <a:noFill/>
        </p:spPr>
        <p:txBody>
          <a:bodyPr wrap="square" rtlCol="0">
            <a:spAutoFit/>
          </a:bodyPr>
          <a:lstStyle/>
          <a:p>
            <a:r>
              <a:rPr lang="en-US" sz="2400" dirty="0"/>
              <a:t>Māori Solution to WWOK (Kaupapa) and IWOK (Māori)</a:t>
            </a:r>
          </a:p>
        </p:txBody>
      </p:sp>
    </p:spTree>
    <p:extLst>
      <p:ext uri="{BB962C8B-B14F-4D97-AF65-F5344CB8AC3E}">
        <p14:creationId xmlns:p14="http://schemas.microsoft.com/office/powerpoint/2010/main" val="106536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0506" name="Freeform 6">
            <a:extLst>
              <a:ext uri="{FF2B5EF4-FFF2-40B4-BE49-F238E27FC236}">
                <a16:creationId xmlns:a16="http://schemas.microsoft.com/office/drawing/2014/main" id="{44320601-669F-4540-8EF3-3950373AB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667762" y="630936"/>
            <a:ext cx="3926681"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txBody>
          <a:bodyPr/>
          <a:lstStyle/>
          <a:p>
            <a:endParaRPr lang="en-US"/>
          </a:p>
        </p:txBody>
      </p:sp>
      <p:sp>
        <p:nvSpPr>
          <p:cNvPr id="20508" name="Rectangle 20507">
            <a:extLst>
              <a:ext uri="{FF2B5EF4-FFF2-40B4-BE49-F238E27FC236}">
                <a16:creationId xmlns:a16="http://schemas.microsoft.com/office/drawing/2014/main" id="{39184054-1610-4A47-8F94-BFE73F1B65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510" name="Rectangle 20509">
            <a:extLst>
              <a:ext uri="{FF2B5EF4-FFF2-40B4-BE49-F238E27FC236}">
                <a16:creationId xmlns:a16="http://schemas.microsoft.com/office/drawing/2014/main" id="{C243199D-2015-4F72-83EB-C6A3ED4C45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8E5DFE19-EB90-AE02-B7C7-2A483D156ABF}"/>
              </a:ext>
            </a:extLst>
          </p:cNvPr>
          <p:cNvSpPr>
            <a:spLocks noGrp="1"/>
          </p:cNvSpPr>
          <p:nvPr>
            <p:ph type="title"/>
          </p:nvPr>
        </p:nvSpPr>
        <p:spPr>
          <a:xfrm>
            <a:off x="997560" y="3741641"/>
            <a:ext cx="7600649" cy="1857901"/>
          </a:xfrm>
        </p:spPr>
        <p:txBody>
          <a:bodyPr vert="horz" lIns="91440" tIns="45720" rIns="91440" bIns="45720" rtlCol="0" anchor="t">
            <a:normAutofit/>
          </a:bodyPr>
          <a:lstStyle/>
          <a:p>
            <a:pPr algn="ctr" defTabSz="914400"/>
            <a:r>
              <a:rPr lang="en-US" sz="6300" spc="800"/>
              <a:t>Leroy Little Bear</a:t>
            </a:r>
          </a:p>
        </p:txBody>
      </p:sp>
      <p:sp>
        <p:nvSpPr>
          <p:cNvPr id="20512" name="Freeform 6">
            <a:extLst>
              <a:ext uri="{FF2B5EF4-FFF2-40B4-BE49-F238E27FC236}">
                <a16:creationId xmlns:a16="http://schemas.microsoft.com/office/drawing/2014/main" id="{CC3D4EFD-F9AF-4231-89CF-74A9A513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en-US"/>
          </a:p>
        </p:txBody>
      </p:sp>
      <p:pic>
        <p:nvPicPr>
          <p:cNvPr id="20488" name="Picture 8" descr="Spark Keynote Address - Dr. Leroy Little Bear">
            <a:extLst>
              <a:ext uri="{FF2B5EF4-FFF2-40B4-BE49-F238E27FC236}">
                <a16:creationId xmlns:a16="http://schemas.microsoft.com/office/drawing/2014/main" id="{CCB4184D-F83A-2101-2734-D472B11B17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3689" b="-1"/>
          <a:stretch/>
        </p:blipFill>
        <p:spPr bwMode="auto">
          <a:xfrm>
            <a:off x="1030169" y="931397"/>
            <a:ext cx="1798903" cy="218499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Amazon.com: Leroy Little Bear: Books">
            <a:extLst>
              <a:ext uri="{FF2B5EF4-FFF2-40B4-BE49-F238E27FC236}">
                <a16:creationId xmlns:a16="http://schemas.microsoft.com/office/drawing/2014/main" id="{064DB5AC-D678-9F67-3D85-322D3242A7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979" r="-2" b="11541"/>
          <a:stretch/>
        </p:blipFill>
        <p:spPr bwMode="auto">
          <a:xfrm>
            <a:off x="2944233" y="915760"/>
            <a:ext cx="1797124" cy="2216268"/>
          </a:xfrm>
          <a:prstGeom prst="rect">
            <a:avLst/>
          </a:prstGeom>
          <a:noFill/>
          <a:extLst>
            <a:ext uri="{909E8E84-426E-40DD-AFC4-6F175D3DCCD1}">
              <a14:hiddenFill xmlns:a14="http://schemas.microsoft.com/office/drawing/2010/main">
                <a:solidFill>
                  <a:srgbClr val="FFFFFF"/>
                </a:solidFill>
              </a14:hiddenFill>
            </a:ext>
          </a:extLst>
        </p:spPr>
      </p:pic>
      <p:pic>
        <p:nvPicPr>
          <p:cNvPr id="20482" name="Picture 2" descr="Leroy Little Bear Books - Biography and List of Works - Author of Pathways  To Self-Determination">
            <a:extLst>
              <a:ext uri="{FF2B5EF4-FFF2-40B4-BE49-F238E27FC236}">
                <a16:creationId xmlns:a16="http://schemas.microsoft.com/office/drawing/2014/main" id="{6612E4E0-C8DE-8086-7532-1F4BEA9B4B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1481" r="3" b="3"/>
          <a:stretch/>
        </p:blipFill>
        <p:spPr bwMode="auto">
          <a:xfrm>
            <a:off x="4856519" y="916621"/>
            <a:ext cx="1796796" cy="2214743"/>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The Parallel Experiences of the Blackfoot and the Buffalo - Dr. Leroy  Little Bear | Wind River Tribal Buffalo Initiative">
            <a:extLst>
              <a:ext uri="{FF2B5EF4-FFF2-40B4-BE49-F238E27FC236}">
                <a16:creationId xmlns:a16="http://schemas.microsoft.com/office/drawing/2014/main" id="{3054F612-9CD9-ACE6-559E-C989D0F550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919" r="51669" b="-1"/>
          <a:stretch/>
        </p:blipFill>
        <p:spPr bwMode="auto">
          <a:xfrm>
            <a:off x="6768477" y="910872"/>
            <a:ext cx="1797123" cy="2226044"/>
          </a:xfrm>
          <a:prstGeom prst="rect">
            <a:avLst/>
          </a:prstGeom>
          <a:noFill/>
          <a:extLst>
            <a:ext uri="{909E8E84-426E-40DD-AFC4-6F175D3DCCD1}">
              <a14:hiddenFill xmlns:a14="http://schemas.microsoft.com/office/drawing/2010/main">
                <a:solidFill>
                  <a:srgbClr val="FFFFFF"/>
                </a:solidFill>
              </a14:hiddenFill>
            </a:ext>
          </a:extLst>
        </p:spPr>
      </p:pic>
      <p:sp>
        <p:nvSpPr>
          <p:cNvPr id="20514" name="Rectangle 20513">
            <a:extLst>
              <a:ext uri="{FF2B5EF4-FFF2-40B4-BE49-F238E27FC236}">
                <a16:creationId xmlns:a16="http://schemas.microsoft.com/office/drawing/2014/main" id="{6E85F1C8-2D37-4E74-9173-14198641E4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87530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0A148-AB17-D981-1CD2-5C926450F35E}"/>
              </a:ext>
            </a:extLst>
          </p:cNvPr>
          <p:cNvSpPr>
            <a:spLocks noGrp="1"/>
          </p:cNvSpPr>
          <p:nvPr>
            <p:ph type="title"/>
          </p:nvPr>
        </p:nvSpPr>
        <p:spPr>
          <a:xfrm>
            <a:off x="833656" y="298266"/>
            <a:ext cx="2538247" cy="1640894"/>
          </a:xfrm>
        </p:spPr>
        <p:txBody>
          <a:bodyPr anchor="t">
            <a:normAutofit fontScale="90000"/>
          </a:bodyPr>
          <a:lstStyle/>
          <a:p>
            <a:r>
              <a:rPr lang="en-US" sz="2200" dirty="0"/>
              <a:t>Source material</a:t>
            </a:r>
            <a:br>
              <a:rPr lang="en-US" sz="2200" dirty="0"/>
            </a:br>
            <a:r>
              <a:rPr lang="en-US" sz="2200" dirty="0"/>
              <a:t> </a:t>
            </a:r>
            <a:br>
              <a:rPr lang="en-US" sz="2200" dirty="0"/>
            </a:br>
            <a:r>
              <a:rPr lang="en-US" sz="2200" dirty="0"/>
              <a:t>Leroy Little Bear</a:t>
            </a:r>
            <a:br>
              <a:rPr lang="en-US" sz="2200" dirty="0"/>
            </a:br>
            <a:r>
              <a:rPr lang="en-US" sz="2200" dirty="0"/>
              <a:t>Black Foot Metaphysics</a:t>
            </a:r>
            <a:br>
              <a:rPr lang="en-US" sz="2200" dirty="0"/>
            </a:br>
            <a:endParaRPr lang="en-US" sz="2200" dirty="0"/>
          </a:p>
        </p:txBody>
      </p:sp>
      <p:sp>
        <p:nvSpPr>
          <p:cNvPr id="3" name="Content Placeholder 2">
            <a:extLst>
              <a:ext uri="{FF2B5EF4-FFF2-40B4-BE49-F238E27FC236}">
                <a16:creationId xmlns:a16="http://schemas.microsoft.com/office/drawing/2014/main" id="{C6978573-DEA2-FE1A-EABF-3D1F85E6E8A7}"/>
              </a:ext>
            </a:extLst>
          </p:cNvPr>
          <p:cNvSpPr>
            <a:spLocks noGrp="1"/>
          </p:cNvSpPr>
          <p:nvPr>
            <p:ph idx="1"/>
          </p:nvPr>
        </p:nvSpPr>
        <p:spPr>
          <a:xfrm>
            <a:off x="670984" y="1939160"/>
            <a:ext cx="3052795" cy="4776950"/>
          </a:xfrm>
        </p:spPr>
        <p:txBody>
          <a:bodyPr>
            <a:normAutofit/>
          </a:bodyPr>
          <a:lstStyle/>
          <a:p>
            <a:pPr marL="0" indent="0">
              <a:lnSpc>
                <a:spcPct val="100000"/>
              </a:lnSpc>
              <a:buNone/>
            </a:pPr>
            <a:r>
              <a:rPr lang="en-US" sz="1100" b="0" i="0" u="none" strike="noStrike" dirty="0">
                <a:effectLst/>
                <a:latin typeface="Arial" panose="020B0604020202020204" pitchFamily="34" charset="0"/>
              </a:rPr>
              <a:t>Bear, Leroy Little (2021). Rethinking our science; Blackfoot Metaphysis Waiting in the Wings: Reflections by a Blackfoot </a:t>
            </a:r>
            <a:r>
              <a:rPr lang="en-US" sz="1100" dirty="0">
                <a:hlinkClick r:id="rId2"/>
              </a:rPr>
              <a:t>https://www.youtube.com/watch?v=YWH6RTgLRaU</a:t>
            </a:r>
            <a:r>
              <a:rPr lang="en-US" sz="1100" dirty="0"/>
              <a:t> </a:t>
            </a:r>
          </a:p>
          <a:p>
            <a:pPr marL="0" indent="0">
              <a:lnSpc>
                <a:spcPct val="100000"/>
              </a:lnSpc>
              <a:buNone/>
            </a:pPr>
            <a:endParaRPr lang="en-US" sz="1100" b="0" i="0" u="none" strike="noStrike" dirty="0">
              <a:effectLst/>
              <a:latin typeface="Arial" panose="020B0604020202020204" pitchFamily="34" charset="0"/>
            </a:endParaRPr>
          </a:p>
          <a:p>
            <a:pPr marL="0" indent="0">
              <a:lnSpc>
                <a:spcPct val="100000"/>
              </a:lnSpc>
              <a:buNone/>
            </a:pPr>
            <a:r>
              <a:rPr lang="en-US" sz="1100" b="0" i="0" u="none" strike="noStrike" dirty="0">
                <a:effectLst/>
                <a:latin typeface="Arial" panose="020B0604020202020204" pitchFamily="34" charset="0"/>
              </a:rPr>
              <a:t>Bear, Leroy Little (2016, June). Big Thinking—Leroy Little Bear: Blackfoot Metaphysics ‘Waiting in the Wings,’. In </a:t>
            </a:r>
            <a:r>
              <a:rPr lang="en-US" sz="1100" b="0" i="1" u="none" strike="noStrike" dirty="0">
                <a:effectLst/>
                <a:latin typeface="Arial" panose="020B0604020202020204" pitchFamily="34" charset="0"/>
              </a:rPr>
              <a:t>Congress of the Humanities and Social Sciences, uploaded June</a:t>
            </a:r>
            <a:r>
              <a:rPr lang="en-US" sz="1100" b="0" i="0" u="none" strike="noStrike" dirty="0">
                <a:effectLst/>
                <a:latin typeface="Arial" panose="020B0604020202020204" pitchFamily="34" charset="0"/>
              </a:rPr>
              <a:t> (Vol. 1); </a:t>
            </a:r>
            <a:r>
              <a:rPr lang="en-US" sz="1100" i="1" dirty="0">
                <a:effectLst/>
                <a:latin typeface="Helvetica Neue" panose="02000503000000020004" pitchFamily="2" charset="0"/>
              </a:rPr>
              <a:t>University of Calgary. Retrieved from http://congress2016. ca/program/events/little-bear</a:t>
            </a:r>
            <a:r>
              <a:rPr lang="en-US" sz="1100" i="1" dirty="0">
                <a:latin typeface="Helvetica Neue" panose="02000503000000020004" pitchFamily="2" charset="0"/>
              </a:rPr>
              <a:t> [no longer online] short summary at https://</a:t>
            </a:r>
            <a:r>
              <a:rPr lang="en-US" sz="1100" i="1" dirty="0" err="1">
                <a:latin typeface="Helvetica Neue" panose="02000503000000020004" pitchFamily="2" charset="0"/>
              </a:rPr>
              <a:t>ucalgary.ca</a:t>
            </a:r>
            <a:r>
              <a:rPr lang="en-US" sz="1100" i="1" dirty="0">
                <a:latin typeface="Helvetica Neue" panose="02000503000000020004" pitchFamily="2" charset="0"/>
              </a:rPr>
              <a:t>/news/first-nations-thought-leader-says-old-way-thinking-new-way-forward</a:t>
            </a:r>
            <a:r>
              <a:rPr lang="en-US" sz="1100" dirty="0">
                <a:effectLst/>
                <a:latin typeface="Helvetica Neue" panose="02000503000000020004" pitchFamily="2" charset="0"/>
              </a:rPr>
              <a:t> &amp; </a:t>
            </a:r>
            <a:r>
              <a:rPr lang="en-US" sz="1100" i="1" dirty="0">
                <a:effectLst/>
                <a:latin typeface="Helvetica Neue" panose="02000503000000020004" pitchFamily="2" charset="0"/>
              </a:rPr>
              <a:t>excellent </a:t>
            </a:r>
            <a:r>
              <a:rPr lang="en-US" sz="1100" i="1" dirty="0" err="1">
                <a:effectLst/>
                <a:latin typeface="Helvetica Neue" panose="02000503000000020004" pitchFamily="2" charset="0"/>
              </a:rPr>
              <a:t>Youtube</a:t>
            </a:r>
            <a:r>
              <a:rPr lang="en-US" sz="1100" i="1" dirty="0">
                <a:effectLst/>
                <a:latin typeface="Helvetica Neue" panose="02000503000000020004" pitchFamily="2" charset="0"/>
              </a:rPr>
              <a:t> </a:t>
            </a:r>
            <a:r>
              <a:rPr lang="en-US" sz="1100" i="1" dirty="0">
                <a:effectLst/>
                <a:latin typeface="Helvetica Neue" panose="02000503000000020004" pitchFamily="2" charset="0"/>
                <a:hlinkClick r:id="rId3"/>
              </a:rPr>
              <a:t>https://www.youtube.com/watch?v=o_txPA8CiA4</a:t>
            </a:r>
            <a:r>
              <a:rPr lang="en-US" sz="1100" i="1" dirty="0">
                <a:effectLst/>
                <a:latin typeface="Helvetica Neue" panose="02000503000000020004" pitchFamily="2" charset="0"/>
              </a:rPr>
              <a:t> </a:t>
            </a:r>
          </a:p>
          <a:p>
            <a:pPr marL="0" indent="0">
              <a:lnSpc>
                <a:spcPct val="100000"/>
              </a:lnSpc>
              <a:buNone/>
            </a:pPr>
            <a:endParaRPr lang="en-US" sz="1100" i="1" dirty="0">
              <a:latin typeface="Helvetica Neue" panose="02000503000000020004" pitchFamily="2" charset="0"/>
            </a:endParaRPr>
          </a:p>
          <a:p>
            <a:pPr marL="0" indent="0">
              <a:lnSpc>
                <a:spcPct val="100000"/>
              </a:lnSpc>
              <a:buNone/>
            </a:pPr>
            <a:r>
              <a:rPr lang="en-US" sz="1100" dirty="0">
                <a:latin typeface="Helvetica Neue" panose="02000503000000020004" pitchFamily="2" charset="0"/>
              </a:rPr>
              <a:t>Bear, Leroy Little (2016, December). Quantum Physics and Storytelling. Quantum Storytelling Conference keynote. New Mexico State University Las Cruces New Mexico. Video by Ed Breeding  </a:t>
            </a:r>
            <a:endParaRPr lang="en-US" sz="1100" dirty="0">
              <a:effectLst/>
              <a:latin typeface="Helvetica Neue" panose="02000503000000020004" pitchFamily="2" charset="0"/>
            </a:endParaRPr>
          </a:p>
          <a:p>
            <a:pPr>
              <a:lnSpc>
                <a:spcPct val="100000"/>
              </a:lnSpc>
              <a:buFontTx/>
              <a:buChar char="-"/>
            </a:pPr>
            <a:endParaRPr lang="en-US" sz="1100" dirty="0">
              <a:effectLst/>
              <a:latin typeface="Helvetica Neue" panose="02000503000000020004" pitchFamily="2" charset="0"/>
            </a:endParaRPr>
          </a:p>
          <a:p>
            <a:pPr>
              <a:lnSpc>
                <a:spcPct val="100000"/>
              </a:lnSpc>
              <a:buFontTx/>
              <a:buChar char="-"/>
            </a:pPr>
            <a:endParaRPr lang="en-US" sz="1100" b="0" i="0" u="none" strike="noStrike" dirty="0">
              <a:effectLst/>
              <a:latin typeface="Arial" panose="020B0604020202020204" pitchFamily="34" charset="0"/>
            </a:endParaRPr>
          </a:p>
          <a:p>
            <a:pPr>
              <a:lnSpc>
                <a:spcPct val="100000"/>
              </a:lnSpc>
              <a:buFontTx/>
              <a:buChar char="-"/>
            </a:pPr>
            <a:endParaRPr lang="en-US" sz="1100" dirty="0"/>
          </a:p>
        </p:txBody>
      </p:sp>
      <p:pic>
        <p:nvPicPr>
          <p:cNvPr id="2054" name="Picture 6" descr="Rethinking our Science: Blackfoot Metaphysics Waiting in the Wings.  Reflections by a Blackfoot.">
            <a:extLst>
              <a:ext uri="{FF2B5EF4-FFF2-40B4-BE49-F238E27FC236}">
                <a16:creationId xmlns:a16="http://schemas.microsoft.com/office/drawing/2014/main" id="{AB86058B-9703-8C84-76CA-7A1E3B28104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896542" y="516828"/>
            <a:ext cx="4496598" cy="252933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3CC7648-DE65-306E-D2B6-BB64E5FF1D13}"/>
              </a:ext>
            </a:extLst>
          </p:cNvPr>
          <p:cNvSpPr txBox="1"/>
          <p:nvPr/>
        </p:nvSpPr>
        <p:spPr>
          <a:xfrm>
            <a:off x="3633241" y="3046164"/>
            <a:ext cx="4572000" cy="338554"/>
          </a:xfrm>
          <a:prstGeom prst="rect">
            <a:avLst/>
          </a:prstGeom>
          <a:noFill/>
        </p:spPr>
        <p:txBody>
          <a:bodyPr wrap="square">
            <a:spAutoFit/>
          </a:bodyPr>
          <a:lstStyle/>
          <a:p>
            <a:r>
              <a:rPr lang="en-US" sz="1600" dirty="0">
                <a:hlinkClick r:id="rId2"/>
              </a:rPr>
              <a:t>https://www.youtube.com/watch?v=YWH6RTgLRaU</a:t>
            </a:r>
            <a:r>
              <a:rPr lang="en-US" sz="1600" dirty="0"/>
              <a:t> </a:t>
            </a:r>
          </a:p>
        </p:txBody>
      </p:sp>
      <p:pic>
        <p:nvPicPr>
          <p:cNvPr id="14" name="Picture 13" descr="A close-up of a flyer&#10;&#10;Description automatically generated">
            <a:extLst>
              <a:ext uri="{FF2B5EF4-FFF2-40B4-BE49-F238E27FC236}">
                <a16:creationId xmlns:a16="http://schemas.microsoft.com/office/drawing/2014/main" id="{7F0FBF19-F2F2-9AFE-4AEC-2056969F9D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6542" y="3473283"/>
            <a:ext cx="4675263" cy="2535913"/>
          </a:xfrm>
          <a:prstGeom prst="rect">
            <a:avLst/>
          </a:prstGeom>
        </p:spPr>
      </p:pic>
      <p:sp>
        <p:nvSpPr>
          <p:cNvPr id="17" name="TextBox 16">
            <a:extLst>
              <a:ext uri="{FF2B5EF4-FFF2-40B4-BE49-F238E27FC236}">
                <a16:creationId xmlns:a16="http://schemas.microsoft.com/office/drawing/2014/main" id="{CCCA6980-7DB2-50D6-EE24-ABD89E5A2816}"/>
              </a:ext>
            </a:extLst>
          </p:cNvPr>
          <p:cNvSpPr txBox="1"/>
          <p:nvPr/>
        </p:nvSpPr>
        <p:spPr>
          <a:xfrm>
            <a:off x="3803655" y="6057568"/>
            <a:ext cx="4861035" cy="338554"/>
          </a:xfrm>
          <a:prstGeom prst="rect">
            <a:avLst/>
          </a:prstGeom>
          <a:noFill/>
        </p:spPr>
        <p:txBody>
          <a:bodyPr wrap="square">
            <a:spAutoFit/>
          </a:bodyPr>
          <a:lstStyle/>
          <a:p>
            <a:pPr marL="0" indent="0">
              <a:lnSpc>
                <a:spcPct val="100000"/>
              </a:lnSpc>
              <a:buNone/>
            </a:pPr>
            <a:r>
              <a:rPr lang="en-US" sz="1600" i="1" dirty="0">
                <a:effectLst/>
                <a:latin typeface="Helvetica Neue" panose="02000503000000020004" pitchFamily="2" charset="0"/>
                <a:hlinkClick r:id="rId3"/>
              </a:rPr>
              <a:t>https://www.youtube.com/watch?v=o_txPA8CiA4</a:t>
            </a:r>
            <a:r>
              <a:rPr lang="en-US" sz="1600" i="1" dirty="0">
                <a:effectLst/>
                <a:latin typeface="Helvetica Neue" panose="02000503000000020004" pitchFamily="2" charset="0"/>
              </a:rPr>
              <a:t> </a:t>
            </a:r>
          </a:p>
        </p:txBody>
      </p:sp>
    </p:spTree>
    <p:extLst>
      <p:ext uri="{BB962C8B-B14F-4D97-AF65-F5344CB8AC3E}">
        <p14:creationId xmlns:p14="http://schemas.microsoft.com/office/powerpoint/2010/main" val="3659287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6F0F283-C8B6-4598-89C9-C404C98A5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73B0C0-761B-443F-97A0-9D6E01FBB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2"/>
            <a:ext cx="4725186" cy="6858002"/>
          </a:xfrm>
          <a:custGeom>
            <a:avLst/>
            <a:gdLst>
              <a:gd name="connsiteX0" fmla="*/ 0 w 6300250"/>
              <a:gd name="connsiteY0" fmla="*/ 0 h 6858002"/>
              <a:gd name="connsiteX1" fmla="*/ 3149600 w 6300250"/>
              <a:gd name="connsiteY1" fmla="*/ 0 h 6858002"/>
              <a:gd name="connsiteX2" fmla="*/ 3149600 w 6300250"/>
              <a:gd name="connsiteY2" fmla="*/ 2 h 6858002"/>
              <a:gd name="connsiteX3" fmla="*/ 6110455 w 6300250"/>
              <a:gd name="connsiteY3" fmla="*/ 2 h 6858002"/>
              <a:gd name="connsiteX4" fmla="*/ 6115495 w 6300250"/>
              <a:gd name="connsiteY4" fmla="*/ 66677 h 6858002"/>
              <a:gd name="connsiteX5" fmla="*/ 6123892 w 6300250"/>
              <a:gd name="connsiteY5" fmla="*/ 122239 h 6858002"/>
              <a:gd name="connsiteX6" fmla="*/ 6133970 w 6300250"/>
              <a:gd name="connsiteY6" fmla="*/ 174627 h 6858002"/>
              <a:gd name="connsiteX7" fmla="*/ 6150766 w 6300250"/>
              <a:gd name="connsiteY7" fmla="*/ 217489 h 6858002"/>
              <a:gd name="connsiteX8" fmla="*/ 6167562 w 6300250"/>
              <a:gd name="connsiteY8" fmla="*/ 260352 h 6858002"/>
              <a:gd name="connsiteX9" fmla="*/ 6187717 w 6300250"/>
              <a:gd name="connsiteY9" fmla="*/ 296864 h 6858002"/>
              <a:gd name="connsiteX10" fmla="*/ 6207872 w 6300250"/>
              <a:gd name="connsiteY10" fmla="*/ 334964 h 6858002"/>
              <a:gd name="connsiteX11" fmla="*/ 6226348 w 6300250"/>
              <a:gd name="connsiteY11" fmla="*/ 369889 h 6858002"/>
              <a:gd name="connsiteX12" fmla="*/ 6244823 w 6300250"/>
              <a:gd name="connsiteY12" fmla="*/ 409577 h 6858002"/>
              <a:gd name="connsiteX13" fmla="*/ 6261619 w 6300250"/>
              <a:gd name="connsiteY13" fmla="*/ 450852 h 6858002"/>
              <a:gd name="connsiteX14" fmla="*/ 6276736 w 6300250"/>
              <a:gd name="connsiteY14" fmla="*/ 496889 h 6858002"/>
              <a:gd name="connsiteX15" fmla="*/ 6288493 w 6300250"/>
              <a:gd name="connsiteY15" fmla="*/ 546102 h 6858002"/>
              <a:gd name="connsiteX16" fmla="*/ 6296891 w 6300250"/>
              <a:gd name="connsiteY16" fmla="*/ 606427 h 6858002"/>
              <a:gd name="connsiteX17" fmla="*/ 6300250 w 6300250"/>
              <a:gd name="connsiteY17" fmla="*/ 673102 h 6858002"/>
              <a:gd name="connsiteX18" fmla="*/ 6296891 w 6300250"/>
              <a:gd name="connsiteY18" fmla="*/ 744539 h 6858002"/>
              <a:gd name="connsiteX19" fmla="*/ 6288493 w 6300250"/>
              <a:gd name="connsiteY19" fmla="*/ 801689 h 6858002"/>
              <a:gd name="connsiteX20" fmla="*/ 6276736 w 6300250"/>
              <a:gd name="connsiteY20" fmla="*/ 854077 h 6858002"/>
              <a:gd name="connsiteX21" fmla="*/ 6261619 w 6300250"/>
              <a:gd name="connsiteY21" fmla="*/ 901702 h 6858002"/>
              <a:gd name="connsiteX22" fmla="*/ 6244823 w 6300250"/>
              <a:gd name="connsiteY22" fmla="*/ 942977 h 6858002"/>
              <a:gd name="connsiteX23" fmla="*/ 6224668 w 6300250"/>
              <a:gd name="connsiteY23" fmla="*/ 981077 h 6858002"/>
              <a:gd name="connsiteX24" fmla="*/ 6204513 w 6300250"/>
              <a:gd name="connsiteY24" fmla="*/ 1017589 h 6858002"/>
              <a:gd name="connsiteX25" fmla="*/ 6184358 w 6300250"/>
              <a:gd name="connsiteY25" fmla="*/ 1055689 h 6858002"/>
              <a:gd name="connsiteX26" fmla="*/ 6165882 w 6300250"/>
              <a:gd name="connsiteY26" fmla="*/ 1095377 h 6858002"/>
              <a:gd name="connsiteX27" fmla="*/ 6147406 w 6300250"/>
              <a:gd name="connsiteY27" fmla="*/ 1136652 h 6858002"/>
              <a:gd name="connsiteX28" fmla="*/ 6132291 w 6300250"/>
              <a:gd name="connsiteY28" fmla="*/ 1182689 h 6858002"/>
              <a:gd name="connsiteX29" fmla="*/ 6122213 w 6300250"/>
              <a:gd name="connsiteY29" fmla="*/ 1235077 h 6858002"/>
              <a:gd name="connsiteX30" fmla="*/ 6112135 w 6300250"/>
              <a:gd name="connsiteY30" fmla="*/ 1295402 h 6858002"/>
              <a:gd name="connsiteX31" fmla="*/ 6110455 w 6300250"/>
              <a:gd name="connsiteY31" fmla="*/ 1363664 h 6858002"/>
              <a:gd name="connsiteX32" fmla="*/ 6112135 w 6300250"/>
              <a:gd name="connsiteY32" fmla="*/ 1431927 h 6858002"/>
              <a:gd name="connsiteX33" fmla="*/ 6122213 w 6300250"/>
              <a:gd name="connsiteY33" fmla="*/ 1492252 h 6858002"/>
              <a:gd name="connsiteX34" fmla="*/ 6132291 w 6300250"/>
              <a:gd name="connsiteY34" fmla="*/ 1544639 h 6858002"/>
              <a:gd name="connsiteX35" fmla="*/ 6147406 w 6300250"/>
              <a:gd name="connsiteY35" fmla="*/ 1589089 h 6858002"/>
              <a:gd name="connsiteX36" fmla="*/ 6165882 w 6300250"/>
              <a:gd name="connsiteY36" fmla="*/ 1631952 h 6858002"/>
              <a:gd name="connsiteX37" fmla="*/ 6184358 w 6300250"/>
              <a:gd name="connsiteY37" fmla="*/ 1671639 h 6858002"/>
              <a:gd name="connsiteX38" fmla="*/ 6204513 w 6300250"/>
              <a:gd name="connsiteY38" fmla="*/ 1708152 h 6858002"/>
              <a:gd name="connsiteX39" fmla="*/ 6224668 w 6300250"/>
              <a:gd name="connsiteY39" fmla="*/ 1743077 h 6858002"/>
              <a:gd name="connsiteX40" fmla="*/ 6244823 w 6300250"/>
              <a:gd name="connsiteY40" fmla="*/ 1782764 h 6858002"/>
              <a:gd name="connsiteX41" fmla="*/ 6261619 w 6300250"/>
              <a:gd name="connsiteY41" fmla="*/ 1824039 h 6858002"/>
              <a:gd name="connsiteX42" fmla="*/ 6276736 w 6300250"/>
              <a:gd name="connsiteY42" fmla="*/ 1870077 h 6858002"/>
              <a:gd name="connsiteX43" fmla="*/ 6288493 w 6300250"/>
              <a:gd name="connsiteY43" fmla="*/ 1922464 h 6858002"/>
              <a:gd name="connsiteX44" fmla="*/ 6296891 w 6300250"/>
              <a:gd name="connsiteY44" fmla="*/ 1982789 h 6858002"/>
              <a:gd name="connsiteX45" fmla="*/ 6300250 w 6300250"/>
              <a:gd name="connsiteY45" fmla="*/ 2051052 h 6858002"/>
              <a:gd name="connsiteX46" fmla="*/ 6296891 w 6300250"/>
              <a:gd name="connsiteY46" fmla="*/ 2119314 h 6858002"/>
              <a:gd name="connsiteX47" fmla="*/ 6288493 w 6300250"/>
              <a:gd name="connsiteY47" fmla="*/ 2179639 h 6858002"/>
              <a:gd name="connsiteX48" fmla="*/ 6276736 w 6300250"/>
              <a:gd name="connsiteY48" fmla="*/ 2232027 h 6858002"/>
              <a:gd name="connsiteX49" fmla="*/ 6261619 w 6300250"/>
              <a:gd name="connsiteY49" fmla="*/ 2278064 h 6858002"/>
              <a:gd name="connsiteX50" fmla="*/ 6244823 w 6300250"/>
              <a:gd name="connsiteY50" fmla="*/ 2319339 h 6858002"/>
              <a:gd name="connsiteX51" fmla="*/ 6224668 w 6300250"/>
              <a:gd name="connsiteY51" fmla="*/ 2359027 h 6858002"/>
              <a:gd name="connsiteX52" fmla="*/ 6204513 w 6300250"/>
              <a:gd name="connsiteY52" fmla="*/ 2395539 h 6858002"/>
              <a:gd name="connsiteX53" fmla="*/ 6184358 w 6300250"/>
              <a:gd name="connsiteY53" fmla="*/ 2433639 h 6858002"/>
              <a:gd name="connsiteX54" fmla="*/ 6165882 w 6300250"/>
              <a:gd name="connsiteY54" fmla="*/ 2471739 h 6858002"/>
              <a:gd name="connsiteX55" fmla="*/ 6147406 w 6300250"/>
              <a:gd name="connsiteY55" fmla="*/ 2513014 h 6858002"/>
              <a:gd name="connsiteX56" fmla="*/ 6132291 w 6300250"/>
              <a:gd name="connsiteY56" fmla="*/ 2560639 h 6858002"/>
              <a:gd name="connsiteX57" fmla="*/ 6122213 w 6300250"/>
              <a:gd name="connsiteY57" fmla="*/ 2613027 h 6858002"/>
              <a:gd name="connsiteX58" fmla="*/ 6112135 w 6300250"/>
              <a:gd name="connsiteY58" fmla="*/ 2671764 h 6858002"/>
              <a:gd name="connsiteX59" fmla="*/ 6110455 w 6300250"/>
              <a:gd name="connsiteY59" fmla="*/ 2741614 h 6858002"/>
              <a:gd name="connsiteX60" fmla="*/ 6112135 w 6300250"/>
              <a:gd name="connsiteY60" fmla="*/ 2809877 h 6858002"/>
              <a:gd name="connsiteX61" fmla="*/ 6122213 w 6300250"/>
              <a:gd name="connsiteY61" fmla="*/ 2868614 h 6858002"/>
              <a:gd name="connsiteX62" fmla="*/ 6132291 w 6300250"/>
              <a:gd name="connsiteY62" fmla="*/ 2922589 h 6858002"/>
              <a:gd name="connsiteX63" fmla="*/ 6147406 w 6300250"/>
              <a:gd name="connsiteY63" fmla="*/ 2967039 h 6858002"/>
              <a:gd name="connsiteX64" fmla="*/ 6165882 w 6300250"/>
              <a:gd name="connsiteY64" fmla="*/ 3009902 h 6858002"/>
              <a:gd name="connsiteX65" fmla="*/ 6184358 w 6300250"/>
              <a:gd name="connsiteY65" fmla="*/ 3046414 h 6858002"/>
              <a:gd name="connsiteX66" fmla="*/ 6204513 w 6300250"/>
              <a:gd name="connsiteY66" fmla="*/ 3084514 h 6858002"/>
              <a:gd name="connsiteX67" fmla="*/ 6224668 w 6300250"/>
              <a:gd name="connsiteY67" fmla="*/ 3121027 h 6858002"/>
              <a:gd name="connsiteX68" fmla="*/ 6244823 w 6300250"/>
              <a:gd name="connsiteY68" fmla="*/ 3160714 h 6858002"/>
              <a:gd name="connsiteX69" fmla="*/ 6261619 w 6300250"/>
              <a:gd name="connsiteY69" fmla="*/ 3201989 h 6858002"/>
              <a:gd name="connsiteX70" fmla="*/ 6276736 w 6300250"/>
              <a:gd name="connsiteY70" fmla="*/ 3248027 h 6858002"/>
              <a:gd name="connsiteX71" fmla="*/ 6288493 w 6300250"/>
              <a:gd name="connsiteY71" fmla="*/ 3300414 h 6858002"/>
              <a:gd name="connsiteX72" fmla="*/ 6296891 w 6300250"/>
              <a:gd name="connsiteY72" fmla="*/ 3360739 h 6858002"/>
              <a:gd name="connsiteX73" fmla="*/ 6300250 w 6300250"/>
              <a:gd name="connsiteY73" fmla="*/ 3427414 h 6858002"/>
              <a:gd name="connsiteX74" fmla="*/ 6296891 w 6300250"/>
              <a:gd name="connsiteY74" fmla="*/ 3497264 h 6858002"/>
              <a:gd name="connsiteX75" fmla="*/ 6288493 w 6300250"/>
              <a:gd name="connsiteY75" fmla="*/ 3557589 h 6858002"/>
              <a:gd name="connsiteX76" fmla="*/ 6276736 w 6300250"/>
              <a:gd name="connsiteY76" fmla="*/ 3609977 h 6858002"/>
              <a:gd name="connsiteX77" fmla="*/ 6261619 w 6300250"/>
              <a:gd name="connsiteY77" fmla="*/ 3656014 h 6858002"/>
              <a:gd name="connsiteX78" fmla="*/ 6244823 w 6300250"/>
              <a:gd name="connsiteY78" fmla="*/ 3697289 h 6858002"/>
              <a:gd name="connsiteX79" fmla="*/ 6224668 w 6300250"/>
              <a:gd name="connsiteY79" fmla="*/ 3736977 h 6858002"/>
              <a:gd name="connsiteX80" fmla="*/ 6184358 w 6300250"/>
              <a:gd name="connsiteY80" fmla="*/ 3811589 h 6858002"/>
              <a:gd name="connsiteX81" fmla="*/ 6165882 w 6300250"/>
              <a:gd name="connsiteY81" fmla="*/ 3848102 h 6858002"/>
              <a:gd name="connsiteX82" fmla="*/ 6147406 w 6300250"/>
              <a:gd name="connsiteY82" fmla="*/ 3890964 h 6858002"/>
              <a:gd name="connsiteX83" fmla="*/ 6132291 w 6300250"/>
              <a:gd name="connsiteY83" fmla="*/ 3935414 h 6858002"/>
              <a:gd name="connsiteX84" fmla="*/ 6122213 w 6300250"/>
              <a:gd name="connsiteY84" fmla="*/ 3987802 h 6858002"/>
              <a:gd name="connsiteX85" fmla="*/ 6112135 w 6300250"/>
              <a:gd name="connsiteY85" fmla="*/ 4048127 h 6858002"/>
              <a:gd name="connsiteX86" fmla="*/ 6110455 w 6300250"/>
              <a:gd name="connsiteY86" fmla="*/ 4116389 h 6858002"/>
              <a:gd name="connsiteX87" fmla="*/ 6112135 w 6300250"/>
              <a:gd name="connsiteY87" fmla="*/ 4186239 h 6858002"/>
              <a:gd name="connsiteX88" fmla="*/ 6122213 w 6300250"/>
              <a:gd name="connsiteY88" fmla="*/ 4244977 h 6858002"/>
              <a:gd name="connsiteX89" fmla="*/ 6132291 w 6300250"/>
              <a:gd name="connsiteY89" fmla="*/ 4297364 h 6858002"/>
              <a:gd name="connsiteX90" fmla="*/ 6147406 w 6300250"/>
              <a:gd name="connsiteY90" fmla="*/ 4343402 h 6858002"/>
              <a:gd name="connsiteX91" fmla="*/ 6165882 w 6300250"/>
              <a:gd name="connsiteY91" fmla="*/ 4386264 h 6858002"/>
              <a:gd name="connsiteX92" fmla="*/ 6184358 w 6300250"/>
              <a:gd name="connsiteY92" fmla="*/ 4424364 h 6858002"/>
              <a:gd name="connsiteX93" fmla="*/ 6224668 w 6300250"/>
              <a:gd name="connsiteY93" fmla="*/ 4498977 h 6858002"/>
              <a:gd name="connsiteX94" fmla="*/ 6244823 w 6300250"/>
              <a:gd name="connsiteY94" fmla="*/ 4537077 h 6858002"/>
              <a:gd name="connsiteX95" fmla="*/ 6261619 w 6300250"/>
              <a:gd name="connsiteY95" fmla="*/ 4579939 h 6858002"/>
              <a:gd name="connsiteX96" fmla="*/ 6276736 w 6300250"/>
              <a:gd name="connsiteY96" fmla="*/ 4625977 h 6858002"/>
              <a:gd name="connsiteX97" fmla="*/ 6288493 w 6300250"/>
              <a:gd name="connsiteY97" fmla="*/ 4678364 h 6858002"/>
              <a:gd name="connsiteX98" fmla="*/ 6296891 w 6300250"/>
              <a:gd name="connsiteY98" fmla="*/ 4738689 h 6858002"/>
              <a:gd name="connsiteX99" fmla="*/ 6300250 w 6300250"/>
              <a:gd name="connsiteY99" fmla="*/ 4806952 h 6858002"/>
              <a:gd name="connsiteX100" fmla="*/ 6296891 w 6300250"/>
              <a:gd name="connsiteY100" fmla="*/ 4875214 h 6858002"/>
              <a:gd name="connsiteX101" fmla="*/ 6288493 w 6300250"/>
              <a:gd name="connsiteY101" fmla="*/ 4935539 h 6858002"/>
              <a:gd name="connsiteX102" fmla="*/ 6276736 w 6300250"/>
              <a:gd name="connsiteY102" fmla="*/ 4987927 h 6858002"/>
              <a:gd name="connsiteX103" fmla="*/ 6261619 w 6300250"/>
              <a:gd name="connsiteY103" fmla="*/ 5033964 h 6858002"/>
              <a:gd name="connsiteX104" fmla="*/ 6244823 w 6300250"/>
              <a:gd name="connsiteY104" fmla="*/ 5075239 h 6858002"/>
              <a:gd name="connsiteX105" fmla="*/ 6224668 w 6300250"/>
              <a:gd name="connsiteY105" fmla="*/ 5114927 h 6858002"/>
              <a:gd name="connsiteX106" fmla="*/ 6204513 w 6300250"/>
              <a:gd name="connsiteY106" fmla="*/ 5149852 h 6858002"/>
              <a:gd name="connsiteX107" fmla="*/ 6184358 w 6300250"/>
              <a:gd name="connsiteY107" fmla="*/ 5186364 h 6858002"/>
              <a:gd name="connsiteX108" fmla="*/ 6165882 w 6300250"/>
              <a:gd name="connsiteY108" fmla="*/ 5226052 h 6858002"/>
              <a:gd name="connsiteX109" fmla="*/ 6147406 w 6300250"/>
              <a:gd name="connsiteY109" fmla="*/ 5268914 h 6858002"/>
              <a:gd name="connsiteX110" fmla="*/ 6132291 w 6300250"/>
              <a:gd name="connsiteY110" fmla="*/ 5313364 h 6858002"/>
              <a:gd name="connsiteX111" fmla="*/ 6122213 w 6300250"/>
              <a:gd name="connsiteY111" fmla="*/ 5365752 h 6858002"/>
              <a:gd name="connsiteX112" fmla="*/ 6112135 w 6300250"/>
              <a:gd name="connsiteY112" fmla="*/ 5426077 h 6858002"/>
              <a:gd name="connsiteX113" fmla="*/ 6110455 w 6300250"/>
              <a:gd name="connsiteY113" fmla="*/ 5494339 h 6858002"/>
              <a:gd name="connsiteX114" fmla="*/ 6112135 w 6300250"/>
              <a:gd name="connsiteY114" fmla="*/ 5562602 h 6858002"/>
              <a:gd name="connsiteX115" fmla="*/ 6122213 w 6300250"/>
              <a:gd name="connsiteY115" fmla="*/ 5622927 h 6858002"/>
              <a:gd name="connsiteX116" fmla="*/ 6132291 w 6300250"/>
              <a:gd name="connsiteY116" fmla="*/ 5675314 h 6858002"/>
              <a:gd name="connsiteX117" fmla="*/ 6147406 w 6300250"/>
              <a:gd name="connsiteY117" fmla="*/ 5721352 h 6858002"/>
              <a:gd name="connsiteX118" fmla="*/ 6165882 w 6300250"/>
              <a:gd name="connsiteY118" fmla="*/ 5762627 h 6858002"/>
              <a:gd name="connsiteX119" fmla="*/ 6184358 w 6300250"/>
              <a:gd name="connsiteY119" fmla="*/ 5802314 h 6858002"/>
              <a:gd name="connsiteX120" fmla="*/ 6204513 w 6300250"/>
              <a:gd name="connsiteY120" fmla="*/ 5840414 h 6858002"/>
              <a:gd name="connsiteX121" fmla="*/ 6224668 w 6300250"/>
              <a:gd name="connsiteY121" fmla="*/ 5876927 h 6858002"/>
              <a:gd name="connsiteX122" fmla="*/ 6244823 w 6300250"/>
              <a:gd name="connsiteY122" fmla="*/ 5915027 h 6858002"/>
              <a:gd name="connsiteX123" fmla="*/ 6261619 w 6300250"/>
              <a:gd name="connsiteY123" fmla="*/ 5956302 h 6858002"/>
              <a:gd name="connsiteX124" fmla="*/ 6276736 w 6300250"/>
              <a:gd name="connsiteY124" fmla="*/ 6003927 h 6858002"/>
              <a:gd name="connsiteX125" fmla="*/ 6288493 w 6300250"/>
              <a:gd name="connsiteY125" fmla="*/ 6056314 h 6858002"/>
              <a:gd name="connsiteX126" fmla="*/ 6296891 w 6300250"/>
              <a:gd name="connsiteY126" fmla="*/ 6113464 h 6858002"/>
              <a:gd name="connsiteX127" fmla="*/ 6300250 w 6300250"/>
              <a:gd name="connsiteY127" fmla="*/ 6183314 h 6858002"/>
              <a:gd name="connsiteX128" fmla="*/ 6296891 w 6300250"/>
              <a:gd name="connsiteY128" fmla="*/ 6251577 h 6858002"/>
              <a:gd name="connsiteX129" fmla="*/ 6288493 w 6300250"/>
              <a:gd name="connsiteY129" fmla="*/ 6311902 h 6858002"/>
              <a:gd name="connsiteX130" fmla="*/ 6276736 w 6300250"/>
              <a:gd name="connsiteY130" fmla="*/ 6361114 h 6858002"/>
              <a:gd name="connsiteX131" fmla="*/ 6261619 w 6300250"/>
              <a:gd name="connsiteY131" fmla="*/ 6407152 h 6858002"/>
              <a:gd name="connsiteX132" fmla="*/ 6244823 w 6300250"/>
              <a:gd name="connsiteY132" fmla="*/ 6448427 h 6858002"/>
              <a:gd name="connsiteX133" fmla="*/ 6226348 w 6300250"/>
              <a:gd name="connsiteY133" fmla="*/ 6488114 h 6858002"/>
              <a:gd name="connsiteX134" fmla="*/ 6207872 w 6300250"/>
              <a:gd name="connsiteY134" fmla="*/ 6523039 h 6858002"/>
              <a:gd name="connsiteX135" fmla="*/ 6187717 w 6300250"/>
              <a:gd name="connsiteY135" fmla="*/ 6561139 h 6858002"/>
              <a:gd name="connsiteX136" fmla="*/ 6167562 w 6300250"/>
              <a:gd name="connsiteY136" fmla="*/ 6597652 h 6858002"/>
              <a:gd name="connsiteX137" fmla="*/ 6150766 w 6300250"/>
              <a:gd name="connsiteY137" fmla="*/ 6640514 h 6858002"/>
              <a:gd name="connsiteX138" fmla="*/ 6133970 w 6300250"/>
              <a:gd name="connsiteY138" fmla="*/ 6683377 h 6858002"/>
              <a:gd name="connsiteX139" fmla="*/ 6123892 w 6300250"/>
              <a:gd name="connsiteY139" fmla="*/ 6735764 h 6858002"/>
              <a:gd name="connsiteX140" fmla="*/ 6115495 w 6300250"/>
              <a:gd name="connsiteY140" fmla="*/ 6791327 h 6858002"/>
              <a:gd name="connsiteX141" fmla="*/ 6110455 w 6300250"/>
              <a:gd name="connsiteY141" fmla="*/ 6858002 h 6858002"/>
              <a:gd name="connsiteX142" fmla="*/ 3149600 w 6300250"/>
              <a:gd name="connsiteY142" fmla="*/ 6858002 h 6858002"/>
              <a:gd name="connsiteX143" fmla="*/ 2707087 w 6300250"/>
              <a:gd name="connsiteY143" fmla="*/ 6858002 h 6858002"/>
              <a:gd name="connsiteX144" fmla="*/ 0 w 6300250"/>
              <a:gd name="connsiteY144"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6300250" h="6858002">
                <a:moveTo>
                  <a:pt x="0" y="0"/>
                </a:moveTo>
                <a:lnTo>
                  <a:pt x="3149600" y="0"/>
                </a:lnTo>
                <a:lnTo>
                  <a:pt x="3149600" y="2"/>
                </a:lnTo>
                <a:lnTo>
                  <a:pt x="6110455" y="2"/>
                </a:lnTo>
                <a:lnTo>
                  <a:pt x="6115495" y="66677"/>
                </a:lnTo>
                <a:lnTo>
                  <a:pt x="6123892" y="122239"/>
                </a:lnTo>
                <a:lnTo>
                  <a:pt x="6133970" y="174627"/>
                </a:lnTo>
                <a:lnTo>
                  <a:pt x="6150766" y="217489"/>
                </a:lnTo>
                <a:lnTo>
                  <a:pt x="6167562" y="260352"/>
                </a:lnTo>
                <a:lnTo>
                  <a:pt x="6187717" y="296864"/>
                </a:lnTo>
                <a:lnTo>
                  <a:pt x="6207872" y="334964"/>
                </a:lnTo>
                <a:lnTo>
                  <a:pt x="6226348" y="369889"/>
                </a:lnTo>
                <a:lnTo>
                  <a:pt x="6244823" y="409577"/>
                </a:lnTo>
                <a:lnTo>
                  <a:pt x="6261619" y="450852"/>
                </a:lnTo>
                <a:lnTo>
                  <a:pt x="6276736" y="496889"/>
                </a:lnTo>
                <a:lnTo>
                  <a:pt x="6288493" y="546102"/>
                </a:lnTo>
                <a:lnTo>
                  <a:pt x="6296891" y="606427"/>
                </a:lnTo>
                <a:lnTo>
                  <a:pt x="6300250" y="673102"/>
                </a:lnTo>
                <a:lnTo>
                  <a:pt x="6296891" y="744539"/>
                </a:lnTo>
                <a:lnTo>
                  <a:pt x="6288493" y="801689"/>
                </a:lnTo>
                <a:lnTo>
                  <a:pt x="6276736" y="854077"/>
                </a:lnTo>
                <a:lnTo>
                  <a:pt x="6261619" y="901702"/>
                </a:lnTo>
                <a:lnTo>
                  <a:pt x="6244823" y="942977"/>
                </a:lnTo>
                <a:lnTo>
                  <a:pt x="6224668" y="981077"/>
                </a:lnTo>
                <a:lnTo>
                  <a:pt x="6204513" y="1017589"/>
                </a:lnTo>
                <a:lnTo>
                  <a:pt x="6184358" y="1055689"/>
                </a:lnTo>
                <a:lnTo>
                  <a:pt x="6165882" y="1095377"/>
                </a:lnTo>
                <a:lnTo>
                  <a:pt x="6147406" y="1136652"/>
                </a:lnTo>
                <a:lnTo>
                  <a:pt x="6132291" y="1182689"/>
                </a:lnTo>
                <a:lnTo>
                  <a:pt x="6122213" y="1235077"/>
                </a:lnTo>
                <a:lnTo>
                  <a:pt x="6112135" y="1295402"/>
                </a:lnTo>
                <a:lnTo>
                  <a:pt x="6110455" y="1363664"/>
                </a:lnTo>
                <a:lnTo>
                  <a:pt x="6112135" y="1431927"/>
                </a:lnTo>
                <a:lnTo>
                  <a:pt x="6122213" y="1492252"/>
                </a:lnTo>
                <a:lnTo>
                  <a:pt x="6132291" y="1544639"/>
                </a:lnTo>
                <a:lnTo>
                  <a:pt x="6147406" y="1589089"/>
                </a:lnTo>
                <a:lnTo>
                  <a:pt x="6165882" y="1631952"/>
                </a:lnTo>
                <a:lnTo>
                  <a:pt x="6184358" y="1671639"/>
                </a:lnTo>
                <a:lnTo>
                  <a:pt x="6204513" y="1708152"/>
                </a:lnTo>
                <a:lnTo>
                  <a:pt x="6224668" y="1743077"/>
                </a:lnTo>
                <a:lnTo>
                  <a:pt x="6244823" y="1782764"/>
                </a:lnTo>
                <a:lnTo>
                  <a:pt x="6261619" y="1824039"/>
                </a:lnTo>
                <a:lnTo>
                  <a:pt x="6276736" y="1870077"/>
                </a:lnTo>
                <a:lnTo>
                  <a:pt x="6288493" y="1922464"/>
                </a:lnTo>
                <a:lnTo>
                  <a:pt x="6296891" y="1982789"/>
                </a:lnTo>
                <a:lnTo>
                  <a:pt x="6300250" y="2051052"/>
                </a:lnTo>
                <a:lnTo>
                  <a:pt x="6296891" y="2119314"/>
                </a:lnTo>
                <a:lnTo>
                  <a:pt x="6288493" y="2179639"/>
                </a:lnTo>
                <a:lnTo>
                  <a:pt x="6276736" y="2232027"/>
                </a:lnTo>
                <a:lnTo>
                  <a:pt x="6261619" y="2278064"/>
                </a:lnTo>
                <a:lnTo>
                  <a:pt x="6244823" y="2319339"/>
                </a:lnTo>
                <a:lnTo>
                  <a:pt x="6224668" y="2359027"/>
                </a:lnTo>
                <a:lnTo>
                  <a:pt x="6204513" y="2395539"/>
                </a:lnTo>
                <a:lnTo>
                  <a:pt x="6184358" y="2433639"/>
                </a:lnTo>
                <a:lnTo>
                  <a:pt x="6165882" y="2471739"/>
                </a:lnTo>
                <a:lnTo>
                  <a:pt x="6147406" y="2513014"/>
                </a:lnTo>
                <a:lnTo>
                  <a:pt x="6132291" y="2560639"/>
                </a:lnTo>
                <a:lnTo>
                  <a:pt x="6122213" y="2613027"/>
                </a:lnTo>
                <a:lnTo>
                  <a:pt x="6112135" y="2671764"/>
                </a:lnTo>
                <a:lnTo>
                  <a:pt x="6110455" y="2741614"/>
                </a:lnTo>
                <a:lnTo>
                  <a:pt x="6112135" y="2809877"/>
                </a:lnTo>
                <a:lnTo>
                  <a:pt x="6122213" y="2868614"/>
                </a:lnTo>
                <a:lnTo>
                  <a:pt x="6132291" y="2922589"/>
                </a:lnTo>
                <a:lnTo>
                  <a:pt x="6147406" y="2967039"/>
                </a:lnTo>
                <a:lnTo>
                  <a:pt x="6165882" y="3009902"/>
                </a:lnTo>
                <a:lnTo>
                  <a:pt x="6184358" y="3046414"/>
                </a:lnTo>
                <a:lnTo>
                  <a:pt x="6204513" y="3084514"/>
                </a:lnTo>
                <a:lnTo>
                  <a:pt x="6224668" y="3121027"/>
                </a:lnTo>
                <a:lnTo>
                  <a:pt x="6244823" y="3160714"/>
                </a:lnTo>
                <a:lnTo>
                  <a:pt x="6261619" y="3201989"/>
                </a:lnTo>
                <a:lnTo>
                  <a:pt x="6276736" y="3248027"/>
                </a:lnTo>
                <a:lnTo>
                  <a:pt x="6288493" y="3300414"/>
                </a:lnTo>
                <a:lnTo>
                  <a:pt x="6296891" y="3360739"/>
                </a:lnTo>
                <a:lnTo>
                  <a:pt x="6300250" y="3427414"/>
                </a:lnTo>
                <a:lnTo>
                  <a:pt x="6296891" y="3497264"/>
                </a:lnTo>
                <a:lnTo>
                  <a:pt x="6288493" y="3557589"/>
                </a:lnTo>
                <a:lnTo>
                  <a:pt x="6276736" y="3609977"/>
                </a:lnTo>
                <a:lnTo>
                  <a:pt x="6261619" y="3656014"/>
                </a:lnTo>
                <a:lnTo>
                  <a:pt x="6244823" y="3697289"/>
                </a:lnTo>
                <a:lnTo>
                  <a:pt x="6224668" y="3736977"/>
                </a:lnTo>
                <a:lnTo>
                  <a:pt x="6184358" y="3811589"/>
                </a:lnTo>
                <a:lnTo>
                  <a:pt x="6165882" y="3848102"/>
                </a:lnTo>
                <a:lnTo>
                  <a:pt x="6147406" y="3890964"/>
                </a:lnTo>
                <a:lnTo>
                  <a:pt x="6132291" y="3935414"/>
                </a:lnTo>
                <a:lnTo>
                  <a:pt x="6122213" y="3987802"/>
                </a:lnTo>
                <a:lnTo>
                  <a:pt x="6112135" y="4048127"/>
                </a:lnTo>
                <a:lnTo>
                  <a:pt x="6110455" y="4116389"/>
                </a:lnTo>
                <a:lnTo>
                  <a:pt x="6112135" y="4186239"/>
                </a:lnTo>
                <a:lnTo>
                  <a:pt x="6122213" y="4244977"/>
                </a:lnTo>
                <a:lnTo>
                  <a:pt x="6132291" y="4297364"/>
                </a:lnTo>
                <a:lnTo>
                  <a:pt x="6147406" y="4343402"/>
                </a:lnTo>
                <a:lnTo>
                  <a:pt x="6165882" y="4386264"/>
                </a:lnTo>
                <a:lnTo>
                  <a:pt x="6184358" y="4424364"/>
                </a:lnTo>
                <a:lnTo>
                  <a:pt x="6224668" y="4498977"/>
                </a:lnTo>
                <a:lnTo>
                  <a:pt x="6244823" y="4537077"/>
                </a:lnTo>
                <a:lnTo>
                  <a:pt x="6261619" y="4579939"/>
                </a:lnTo>
                <a:lnTo>
                  <a:pt x="6276736" y="4625977"/>
                </a:lnTo>
                <a:lnTo>
                  <a:pt x="6288493" y="4678364"/>
                </a:lnTo>
                <a:lnTo>
                  <a:pt x="6296891" y="4738689"/>
                </a:lnTo>
                <a:lnTo>
                  <a:pt x="6300250" y="4806952"/>
                </a:lnTo>
                <a:lnTo>
                  <a:pt x="6296891" y="4875214"/>
                </a:lnTo>
                <a:lnTo>
                  <a:pt x="6288493" y="4935539"/>
                </a:lnTo>
                <a:lnTo>
                  <a:pt x="6276736" y="4987927"/>
                </a:lnTo>
                <a:lnTo>
                  <a:pt x="6261619" y="5033964"/>
                </a:lnTo>
                <a:lnTo>
                  <a:pt x="6244823" y="5075239"/>
                </a:lnTo>
                <a:lnTo>
                  <a:pt x="6224668" y="5114927"/>
                </a:lnTo>
                <a:lnTo>
                  <a:pt x="6204513" y="5149852"/>
                </a:lnTo>
                <a:lnTo>
                  <a:pt x="6184358" y="5186364"/>
                </a:lnTo>
                <a:lnTo>
                  <a:pt x="6165882" y="5226052"/>
                </a:lnTo>
                <a:lnTo>
                  <a:pt x="6147406" y="5268914"/>
                </a:lnTo>
                <a:lnTo>
                  <a:pt x="6132291" y="5313364"/>
                </a:lnTo>
                <a:lnTo>
                  <a:pt x="6122213" y="5365752"/>
                </a:lnTo>
                <a:lnTo>
                  <a:pt x="6112135" y="5426077"/>
                </a:lnTo>
                <a:lnTo>
                  <a:pt x="6110455" y="5494339"/>
                </a:lnTo>
                <a:lnTo>
                  <a:pt x="6112135" y="5562602"/>
                </a:lnTo>
                <a:lnTo>
                  <a:pt x="6122213" y="5622927"/>
                </a:lnTo>
                <a:lnTo>
                  <a:pt x="6132291" y="5675314"/>
                </a:lnTo>
                <a:lnTo>
                  <a:pt x="6147406" y="5721352"/>
                </a:lnTo>
                <a:lnTo>
                  <a:pt x="6165882" y="5762627"/>
                </a:lnTo>
                <a:lnTo>
                  <a:pt x="6184358" y="5802314"/>
                </a:lnTo>
                <a:lnTo>
                  <a:pt x="6204513" y="5840414"/>
                </a:lnTo>
                <a:lnTo>
                  <a:pt x="6224668" y="5876927"/>
                </a:lnTo>
                <a:lnTo>
                  <a:pt x="6244823" y="5915027"/>
                </a:lnTo>
                <a:lnTo>
                  <a:pt x="6261619" y="5956302"/>
                </a:lnTo>
                <a:lnTo>
                  <a:pt x="6276736" y="6003927"/>
                </a:lnTo>
                <a:lnTo>
                  <a:pt x="6288493" y="6056314"/>
                </a:lnTo>
                <a:lnTo>
                  <a:pt x="6296891" y="6113464"/>
                </a:lnTo>
                <a:lnTo>
                  <a:pt x="6300250" y="6183314"/>
                </a:lnTo>
                <a:lnTo>
                  <a:pt x="6296891" y="6251577"/>
                </a:lnTo>
                <a:lnTo>
                  <a:pt x="6288493" y="6311902"/>
                </a:lnTo>
                <a:lnTo>
                  <a:pt x="6276736" y="6361114"/>
                </a:lnTo>
                <a:lnTo>
                  <a:pt x="6261619" y="6407152"/>
                </a:lnTo>
                <a:lnTo>
                  <a:pt x="6244823" y="6448427"/>
                </a:lnTo>
                <a:lnTo>
                  <a:pt x="6226348" y="6488114"/>
                </a:lnTo>
                <a:lnTo>
                  <a:pt x="6207872" y="6523039"/>
                </a:lnTo>
                <a:lnTo>
                  <a:pt x="6187717" y="6561139"/>
                </a:lnTo>
                <a:lnTo>
                  <a:pt x="6167562" y="6597652"/>
                </a:lnTo>
                <a:lnTo>
                  <a:pt x="6150766" y="6640514"/>
                </a:lnTo>
                <a:lnTo>
                  <a:pt x="6133970" y="6683377"/>
                </a:lnTo>
                <a:lnTo>
                  <a:pt x="6123892" y="6735764"/>
                </a:lnTo>
                <a:lnTo>
                  <a:pt x="6115495" y="6791327"/>
                </a:lnTo>
                <a:lnTo>
                  <a:pt x="6110455" y="6858002"/>
                </a:lnTo>
                <a:lnTo>
                  <a:pt x="3149600" y="6858002"/>
                </a:lnTo>
                <a:lnTo>
                  <a:pt x="2707087" y="6858002"/>
                </a:lnTo>
                <a:lnTo>
                  <a:pt x="0" y="6858002"/>
                </a:lnTo>
                <a:close/>
              </a:path>
            </a:pathLst>
          </a:custGeom>
          <a:solidFill>
            <a:schemeClr val="accent1"/>
          </a:solidFill>
          <a:ln w="0">
            <a:noFill/>
            <a:prstDash val="solid"/>
            <a:round/>
            <a:headEnd/>
            <a:tailEnd/>
          </a:ln>
        </p:spPr>
        <p:txBody>
          <a:bodyPr/>
          <a:lstStyle/>
          <a:p>
            <a:endParaRPr lang="en-US"/>
          </a:p>
        </p:txBody>
      </p:sp>
      <p:sp>
        <p:nvSpPr>
          <p:cNvPr id="2" name="Title 1">
            <a:extLst>
              <a:ext uri="{FF2B5EF4-FFF2-40B4-BE49-F238E27FC236}">
                <a16:creationId xmlns:a16="http://schemas.microsoft.com/office/drawing/2014/main" id="{6576C0C2-B856-A71E-92A8-4B2E7DA98835}"/>
              </a:ext>
            </a:extLst>
          </p:cNvPr>
          <p:cNvSpPr>
            <a:spLocks noGrp="1"/>
          </p:cNvSpPr>
          <p:nvPr>
            <p:ph type="title"/>
          </p:nvPr>
        </p:nvSpPr>
        <p:spPr>
          <a:xfrm>
            <a:off x="698949" y="1162940"/>
            <a:ext cx="3386699" cy="4532120"/>
          </a:xfrm>
        </p:spPr>
        <p:txBody>
          <a:bodyPr anchor="ctr">
            <a:normAutofit/>
          </a:bodyPr>
          <a:lstStyle/>
          <a:p>
            <a:r>
              <a:rPr lang="en-US" sz="3800">
                <a:solidFill>
                  <a:srgbClr val="2A1A00"/>
                </a:solidFill>
              </a:rPr>
              <a:t>What is Quantum Storytelling?</a:t>
            </a:r>
          </a:p>
        </p:txBody>
      </p:sp>
      <p:sp>
        <p:nvSpPr>
          <p:cNvPr id="12" name="Rectangle 11">
            <a:extLst>
              <a:ext uri="{FF2B5EF4-FFF2-40B4-BE49-F238E27FC236}">
                <a16:creationId xmlns:a16="http://schemas.microsoft.com/office/drawing/2014/main" id="{E3B475C6-1445-41C7-9360-49FD7C1C1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DD832C05-0CFB-B12F-B35F-E55CEE80E65B}"/>
              </a:ext>
            </a:extLst>
          </p:cNvPr>
          <p:cNvSpPr>
            <a:spLocks noGrp="1"/>
          </p:cNvSpPr>
          <p:nvPr>
            <p:ph idx="1"/>
          </p:nvPr>
        </p:nvSpPr>
        <p:spPr>
          <a:xfrm>
            <a:off x="5061953" y="1128451"/>
            <a:ext cx="3510547" cy="4566609"/>
          </a:xfrm>
        </p:spPr>
        <p:txBody>
          <a:bodyPr anchor="ctr">
            <a:normAutofit/>
          </a:bodyPr>
          <a:lstStyle/>
          <a:p>
            <a:pPr marL="0" indent="0">
              <a:buNone/>
            </a:pPr>
            <a:r>
              <a:rPr lang="en-US" dirty="0"/>
              <a:t>When Leroy Little Bear presented to annual 2016 Quantum Storytelling Conference these are the takeaways</a:t>
            </a:r>
          </a:p>
          <a:p>
            <a:pPr marL="0" indent="0">
              <a:buNone/>
            </a:pPr>
            <a:endParaRPr lang="en-US" dirty="0"/>
          </a:p>
          <a:p>
            <a:pPr marL="0" indent="0">
              <a:buNone/>
            </a:pPr>
            <a:r>
              <a:rPr lang="en-US" dirty="0"/>
              <a:t>Next are my contrasts of quantum physics and quantum storytelling</a:t>
            </a:r>
          </a:p>
        </p:txBody>
      </p:sp>
    </p:spTree>
    <p:extLst>
      <p:ext uri="{BB962C8B-B14F-4D97-AF65-F5344CB8AC3E}">
        <p14:creationId xmlns:p14="http://schemas.microsoft.com/office/powerpoint/2010/main" val="3018409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D4072-6B4B-9790-C97B-5F8BCF468106}"/>
              </a:ext>
            </a:extLst>
          </p:cNvPr>
          <p:cNvSpPr>
            <a:spLocks noGrp="1"/>
          </p:cNvSpPr>
          <p:nvPr>
            <p:ph type="title"/>
          </p:nvPr>
        </p:nvSpPr>
        <p:spPr>
          <a:xfrm>
            <a:off x="3896795" y="382385"/>
            <a:ext cx="4751503" cy="1492132"/>
          </a:xfrm>
        </p:spPr>
        <p:txBody>
          <a:bodyPr>
            <a:normAutofit/>
          </a:bodyPr>
          <a:lstStyle/>
          <a:p>
            <a:r>
              <a:rPr lang="en-US" sz="4300"/>
              <a:t>What do I mean by Metaphysics?</a:t>
            </a:r>
          </a:p>
        </p:txBody>
      </p:sp>
      <p:pic>
        <p:nvPicPr>
          <p:cNvPr id="5" name="Picture 4" descr="Bear standing still">
            <a:extLst>
              <a:ext uri="{FF2B5EF4-FFF2-40B4-BE49-F238E27FC236}">
                <a16:creationId xmlns:a16="http://schemas.microsoft.com/office/drawing/2014/main" id="{2367FF54-379E-12E5-DEFA-DC47CADA4857}"/>
              </a:ext>
            </a:extLst>
          </p:cNvPr>
          <p:cNvPicPr>
            <a:picLocks noChangeAspect="1"/>
          </p:cNvPicPr>
          <p:nvPr/>
        </p:nvPicPr>
        <p:blipFill>
          <a:blip r:embed="rId2"/>
          <a:srcRect l="34416" r="35479"/>
          <a:stretch/>
        </p:blipFill>
        <p:spPr>
          <a:xfrm>
            <a:off x="516325" y="-9525"/>
            <a:ext cx="3097367" cy="6867525"/>
          </a:xfrm>
          <a:prstGeom prst="rect">
            <a:avLst/>
          </a:prstGeom>
        </p:spPr>
      </p:pic>
      <p:sp>
        <p:nvSpPr>
          <p:cNvPr id="9" name="Freeform 6">
            <a:extLst>
              <a:ext uri="{FF2B5EF4-FFF2-40B4-BE49-F238E27FC236}">
                <a16:creationId xmlns:a16="http://schemas.microsoft.com/office/drawing/2014/main" id="{13BB9F0A-A6B1-43FD-ABFD-B67F0052CA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en-US"/>
          </a:p>
        </p:txBody>
      </p:sp>
      <p:sp>
        <p:nvSpPr>
          <p:cNvPr id="3" name="Content Placeholder 2">
            <a:extLst>
              <a:ext uri="{FF2B5EF4-FFF2-40B4-BE49-F238E27FC236}">
                <a16:creationId xmlns:a16="http://schemas.microsoft.com/office/drawing/2014/main" id="{6C36098C-76BD-8A9D-B297-E05B5F2EDCB1}"/>
              </a:ext>
            </a:extLst>
          </p:cNvPr>
          <p:cNvSpPr>
            <a:spLocks noGrp="1"/>
          </p:cNvSpPr>
          <p:nvPr>
            <p:ph idx="1"/>
          </p:nvPr>
        </p:nvSpPr>
        <p:spPr>
          <a:xfrm>
            <a:off x="3755242" y="1560530"/>
            <a:ext cx="5034607" cy="4828477"/>
          </a:xfrm>
        </p:spPr>
        <p:txBody>
          <a:bodyPr>
            <a:normAutofit fontScale="92500"/>
          </a:bodyPr>
          <a:lstStyle/>
          <a:p>
            <a:pPr marL="0" indent="0">
              <a:buNone/>
            </a:pPr>
            <a:r>
              <a:rPr lang="en-US" sz="3200" b="1" dirty="0"/>
              <a:t>The ways of thinking embedded in us </a:t>
            </a:r>
          </a:p>
          <a:p>
            <a:pPr marL="0" indent="0">
              <a:buNone/>
            </a:pPr>
            <a:r>
              <a:rPr lang="en-US" sz="3200" b="1" dirty="0"/>
              <a:t>	result of Age of Reason</a:t>
            </a:r>
          </a:p>
          <a:p>
            <a:pPr marL="0" indent="0">
              <a:buNone/>
            </a:pPr>
            <a:endParaRPr lang="en-US" sz="3200" b="1" dirty="0"/>
          </a:p>
          <a:p>
            <a:pPr marL="0" indent="0">
              <a:buNone/>
            </a:pPr>
            <a:r>
              <a:rPr lang="en-US" sz="3200" b="1" dirty="0"/>
              <a:t>Who Am I?</a:t>
            </a:r>
          </a:p>
          <a:p>
            <a:pPr marL="0" indent="0">
              <a:buNone/>
            </a:pPr>
            <a:endParaRPr lang="en-US" sz="3200" b="1" dirty="0"/>
          </a:p>
          <a:p>
            <a:pPr marL="0" indent="0">
              <a:buNone/>
            </a:pPr>
            <a:r>
              <a:rPr lang="en-US" sz="3200" b="1" dirty="0"/>
              <a:t>What Am I Doing?</a:t>
            </a:r>
          </a:p>
          <a:p>
            <a:pPr marL="0" indent="0" algn="r">
              <a:buNone/>
            </a:pPr>
            <a:r>
              <a:rPr lang="en-US" dirty="0"/>
              <a:t>-Leroy Little Bear</a:t>
            </a:r>
          </a:p>
        </p:txBody>
      </p:sp>
      <p:sp>
        <p:nvSpPr>
          <p:cNvPr id="11" name="Rectangle 10">
            <a:extLst>
              <a:ext uri="{FF2B5EF4-FFF2-40B4-BE49-F238E27FC236}">
                <a16:creationId xmlns:a16="http://schemas.microsoft.com/office/drawing/2014/main" id="{39B0DFB7-1638-4F5E-AB22-F955AEE9E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282584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A77D789-9DE0-43A3-B196-F13CFECFA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5B1D14-8BAE-4935-8F18-CAA5FD9B222F}"/>
              </a:ext>
            </a:extLst>
          </p:cNvPr>
          <p:cNvSpPr>
            <a:spLocks noGrp="1"/>
          </p:cNvSpPr>
          <p:nvPr>
            <p:ph type="title"/>
          </p:nvPr>
        </p:nvSpPr>
        <p:spPr>
          <a:xfrm>
            <a:off x="573788" y="382385"/>
            <a:ext cx="4511923" cy="1492132"/>
          </a:xfrm>
        </p:spPr>
        <p:txBody>
          <a:bodyPr>
            <a:normAutofit/>
          </a:bodyPr>
          <a:lstStyle/>
          <a:p>
            <a:r>
              <a:rPr lang="en-US"/>
              <a:t>Blackfoot Metaphysics</a:t>
            </a:r>
          </a:p>
        </p:txBody>
      </p:sp>
      <p:sp>
        <p:nvSpPr>
          <p:cNvPr id="11" name="Rectangle 10">
            <a:extLst>
              <a:ext uri="{FF2B5EF4-FFF2-40B4-BE49-F238E27FC236}">
                <a16:creationId xmlns:a16="http://schemas.microsoft.com/office/drawing/2014/main" id="{F9BC648B-BC3C-4674-B1FD-2F9F1C6D75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844144CD-665F-3D32-455E-5386E2AB7039}"/>
              </a:ext>
            </a:extLst>
          </p:cNvPr>
          <p:cNvSpPr>
            <a:spLocks noGrp="1"/>
          </p:cNvSpPr>
          <p:nvPr>
            <p:ph idx="1"/>
          </p:nvPr>
        </p:nvSpPr>
        <p:spPr>
          <a:xfrm>
            <a:off x="573788" y="1874517"/>
            <a:ext cx="4825526" cy="4765769"/>
          </a:xfrm>
        </p:spPr>
        <p:txBody>
          <a:bodyPr>
            <a:normAutofit fontScale="92500" lnSpcReduction="10000"/>
          </a:bodyPr>
          <a:lstStyle/>
          <a:p>
            <a:pPr marL="457200" indent="-457200">
              <a:lnSpc>
                <a:spcPct val="100000"/>
              </a:lnSpc>
              <a:buAutoNum type="arabicPeriod"/>
            </a:pPr>
            <a:r>
              <a:rPr lang="en-US" sz="1800" dirty="0"/>
              <a:t>Blackfoot Metaphysics &amp; Quantum Physics have larger areas of overlap</a:t>
            </a:r>
          </a:p>
          <a:p>
            <a:pPr marL="457200" indent="-457200">
              <a:lnSpc>
                <a:spcPct val="100000"/>
              </a:lnSpc>
              <a:buAutoNum type="arabicPeriod"/>
            </a:pPr>
            <a:r>
              <a:rPr lang="en-US" sz="1800" dirty="0"/>
              <a:t>Universities are the present gatekeepers of knowledge</a:t>
            </a:r>
          </a:p>
          <a:p>
            <a:pPr lvl="1">
              <a:lnSpc>
                <a:spcPct val="100000"/>
              </a:lnSpc>
            </a:pPr>
            <a:r>
              <a:rPr lang="en-US" dirty="0"/>
              <a:t>Just like the Church &amp; Monarchs used to be</a:t>
            </a:r>
          </a:p>
          <a:p>
            <a:pPr marL="0" indent="0">
              <a:lnSpc>
                <a:spcPct val="100000"/>
              </a:lnSpc>
              <a:buNone/>
            </a:pPr>
            <a:endParaRPr lang="en-US" sz="1800" dirty="0"/>
          </a:p>
          <a:p>
            <a:pPr marL="0" indent="0">
              <a:lnSpc>
                <a:spcPct val="100000"/>
              </a:lnSpc>
              <a:buNone/>
            </a:pPr>
            <a:r>
              <a:rPr lang="en-US" sz="1900" b="1" dirty="0"/>
              <a:t>Are these gatekeeping approaches out of date?</a:t>
            </a:r>
          </a:p>
          <a:p>
            <a:pPr marL="0" indent="0">
              <a:lnSpc>
                <a:spcPct val="100000"/>
              </a:lnSpc>
              <a:buNone/>
            </a:pPr>
            <a:endParaRPr lang="en-US" sz="1800" dirty="0"/>
          </a:p>
          <a:p>
            <a:pPr marL="0" indent="0">
              <a:lnSpc>
                <a:spcPct val="100000"/>
              </a:lnSpc>
              <a:buNone/>
            </a:pPr>
            <a:r>
              <a:rPr lang="en-US" sz="1800" dirty="0"/>
              <a:t>Left brain metaphysics increasingly leads universities to being Tech school, instead of - The Pursuit of Knowledge</a:t>
            </a:r>
          </a:p>
          <a:p>
            <a:pPr marL="0" indent="0" algn="ctr">
              <a:lnSpc>
                <a:spcPct val="100000"/>
              </a:lnSpc>
              <a:buNone/>
            </a:pPr>
            <a:r>
              <a:rPr lang="en-US" sz="1800" b="1" dirty="0"/>
              <a:t>Let’s Stop and Reflect </a:t>
            </a:r>
          </a:p>
          <a:p>
            <a:pPr marL="0" indent="0">
              <a:lnSpc>
                <a:spcPct val="100000"/>
              </a:lnSpc>
              <a:buNone/>
            </a:pPr>
            <a:r>
              <a:rPr lang="en-US" sz="1800" b="1" dirty="0"/>
              <a:t>Blackfoot Metaphysics is Waiting in the Wings</a:t>
            </a:r>
          </a:p>
          <a:p>
            <a:pPr marL="0" indent="0" algn="r">
              <a:lnSpc>
                <a:spcPct val="100000"/>
              </a:lnSpc>
              <a:buNone/>
            </a:pPr>
            <a:r>
              <a:rPr lang="en-US" sz="1800" dirty="0"/>
              <a:t>-Leroy Little Bear</a:t>
            </a:r>
          </a:p>
        </p:txBody>
      </p:sp>
      <p:pic>
        <p:nvPicPr>
          <p:cNvPr id="13" name="Picture 12">
            <a:extLst>
              <a:ext uri="{FF2B5EF4-FFF2-40B4-BE49-F238E27FC236}">
                <a16:creationId xmlns:a16="http://schemas.microsoft.com/office/drawing/2014/main" id="{71CDDF38-D5C2-F839-E9FF-61363EF84A24}"/>
              </a:ext>
            </a:extLst>
          </p:cNvPr>
          <p:cNvPicPr>
            <a:picLocks noChangeAspect="1"/>
          </p:cNvPicPr>
          <p:nvPr/>
        </p:nvPicPr>
        <p:blipFill>
          <a:blip r:embed="rId2"/>
          <a:srcRect l="53654" r="16805"/>
          <a:stretch/>
        </p:blipFill>
        <p:spPr>
          <a:xfrm>
            <a:off x="5542359" y="10"/>
            <a:ext cx="3601641" cy="6857990"/>
          </a:xfrm>
          <a:custGeom>
            <a:avLst/>
            <a:gdLst/>
            <a:ahLst/>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p:spPr>
      </p:pic>
    </p:spTree>
    <p:extLst>
      <p:ext uri="{BB962C8B-B14F-4D97-AF65-F5344CB8AC3E}">
        <p14:creationId xmlns:p14="http://schemas.microsoft.com/office/powerpoint/2010/main" val="4046224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AC666-B62E-3F78-DF27-FD04541454C9}"/>
              </a:ext>
            </a:extLst>
          </p:cNvPr>
          <p:cNvSpPr>
            <a:spLocks noGrp="1"/>
          </p:cNvSpPr>
          <p:nvPr>
            <p:ph type="title"/>
          </p:nvPr>
        </p:nvSpPr>
        <p:spPr>
          <a:xfrm>
            <a:off x="938758" y="137058"/>
            <a:ext cx="7633742" cy="596022"/>
          </a:xfrm>
        </p:spPr>
        <p:txBody>
          <a:bodyPr>
            <a:normAutofit fontScale="90000"/>
          </a:bodyPr>
          <a:lstStyle/>
          <a:p>
            <a:pPr algn="ctr"/>
            <a:r>
              <a:rPr lang="en-US" dirty="0"/>
              <a:t>Blackfoot Metaphysics</a:t>
            </a:r>
          </a:p>
        </p:txBody>
      </p:sp>
      <p:sp>
        <p:nvSpPr>
          <p:cNvPr id="3" name="Content Placeholder 2">
            <a:extLst>
              <a:ext uri="{FF2B5EF4-FFF2-40B4-BE49-F238E27FC236}">
                <a16:creationId xmlns:a16="http://schemas.microsoft.com/office/drawing/2014/main" id="{6590712D-171F-BFEF-4A94-338D925B6CFE}"/>
              </a:ext>
            </a:extLst>
          </p:cNvPr>
          <p:cNvSpPr>
            <a:spLocks noGrp="1"/>
          </p:cNvSpPr>
          <p:nvPr>
            <p:ph idx="1"/>
          </p:nvPr>
        </p:nvSpPr>
        <p:spPr>
          <a:xfrm>
            <a:off x="938758" y="964012"/>
            <a:ext cx="7633742" cy="5756930"/>
          </a:xfrm>
        </p:spPr>
        <p:txBody>
          <a:bodyPr>
            <a:normAutofit/>
          </a:bodyPr>
          <a:lstStyle/>
          <a:p>
            <a:pPr marL="0" indent="0">
              <a:buNone/>
            </a:pPr>
            <a:r>
              <a:rPr lang="en-US" sz="2400" b="1" dirty="0"/>
              <a:t>But Where is Western Metaphysics Taking Us?</a:t>
            </a:r>
          </a:p>
          <a:p>
            <a:pPr marL="0" indent="0">
              <a:buNone/>
            </a:pPr>
            <a:r>
              <a:rPr lang="en-US" sz="2400" b="1" dirty="0"/>
              <a:t>We as homo sapiens, are we better off as a result of it?</a:t>
            </a:r>
          </a:p>
          <a:p>
            <a:pPr marL="0" indent="0">
              <a:buNone/>
            </a:pPr>
            <a:r>
              <a:rPr lang="en-US" sz="2400" b="1" dirty="0"/>
              <a:t>Is it really advancing the reasons for our existence?</a:t>
            </a:r>
          </a:p>
          <a:p>
            <a:pPr marL="0" indent="0" algn="ctr">
              <a:buNone/>
            </a:pPr>
            <a:r>
              <a:rPr lang="en-US" sz="2400" b="1" dirty="0"/>
              <a:t>(If we ever stop and think about it)</a:t>
            </a:r>
          </a:p>
          <a:p>
            <a:pPr marL="0" indent="0">
              <a:buNone/>
            </a:pPr>
            <a:r>
              <a:rPr lang="en-US" sz="2800" b="1" dirty="0"/>
              <a:t>Is our current metaphysics not another passing phase?</a:t>
            </a:r>
          </a:p>
          <a:p>
            <a:pPr marL="0" indent="0">
              <a:buNone/>
            </a:pPr>
            <a:endParaRPr lang="en-US" sz="2400" b="1" dirty="0"/>
          </a:p>
          <a:p>
            <a:pPr marL="0" indent="0">
              <a:buNone/>
            </a:pPr>
            <a:r>
              <a:rPr lang="en-US" sz="2400" b="1" dirty="0"/>
              <a:t>Maybe there are other metaphysics that we should take a look at.</a:t>
            </a:r>
          </a:p>
          <a:p>
            <a:pPr marL="0" indent="0">
              <a:buNone/>
            </a:pPr>
            <a:endParaRPr lang="en-US" sz="2400" b="1" dirty="0"/>
          </a:p>
          <a:p>
            <a:pPr marL="0" indent="0" algn="r">
              <a:buNone/>
            </a:pPr>
            <a:r>
              <a:rPr lang="en-US" dirty="0"/>
              <a:t>-Leroy Little Bear</a:t>
            </a:r>
          </a:p>
        </p:txBody>
      </p:sp>
    </p:spTree>
    <p:extLst>
      <p:ext uri="{BB962C8B-B14F-4D97-AF65-F5344CB8AC3E}">
        <p14:creationId xmlns:p14="http://schemas.microsoft.com/office/powerpoint/2010/main" val="653012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EC99B-328F-4793-C0FD-15AB8E55A933}"/>
              </a:ext>
            </a:extLst>
          </p:cNvPr>
          <p:cNvSpPr>
            <a:spLocks noGrp="1"/>
          </p:cNvSpPr>
          <p:nvPr>
            <p:ph type="title"/>
          </p:nvPr>
        </p:nvSpPr>
        <p:spPr>
          <a:xfrm>
            <a:off x="938759" y="645107"/>
            <a:ext cx="2538247" cy="1640894"/>
          </a:xfrm>
        </p:spPr>
        <p:txBody>
          <a:bodyPr anchor="t">
            <a:normAutofit/>
          </a:bodyPr>
          <a:lstStyle/>
          <a:p>
            <a:r>
              <a:rPr lang="en-US" sz="3500"/>
              <a:t>Energy Waves</a:t>
            </a:r>
          </a:p>
        </p:txBody>
      </p:sp>
      <p:sp>
        <p:nvSpPr>
          <p:cNvPr id="3" name="Content Placeholder 2">
            <a:extLst>
              <a:ext uri="{FF2B5EF4-FFF2-40B4-BE49-F238E27FC236}">
                <a16:creationId xmlns:a16="http://schemas.microsoft.com/office/drawing/2014/main" id="{E1521EA8-B872-AFFB-70EA-59D230B466C0}"/>
              </a:ext>
            </a:extLst>
          </p:cNvPr>
          <p:cNvSpPr>
            <a:spLocks noGrp="1"/>
          </p:cNvSpPr>
          <p:nvPr>
            <p:ph idx="1"/>
          </p:nvPr>
        </p:nvSpPr>
        <p:spPr>
          <a:xfrm>
            <a:off x="938759" y="2286001"/>
            <a:ext cx="2538247" cy="3940844"/>
          </a:xfrm>
        </p:spPr>
        <p:txBody>
          <a:bodyPr>
            <a:normAutofit/>
          </a:bodyPr>
          <a:lstStyle/>
          <a:p>
            <a:pPr marL="0" indent="0">
              <a:buNone/>
            </a:pPr>
            <a:r>
              <a:rPr lang="en-US" b="1"/>
              <a:t>Everything in Creations consists of energy waves</a:t>
            </a:r>
          </a:p>
          <a:p>
            <a:pPr marL="0" indent="0">
              <a:buNone/>
            </a:pPr>
            <a:endParaRPr lang="en-US" b="1"/>
          </a:p>
          <a:p>
            <a:pPr marL="0" indent="0">
              <a:buNone/>
            </a:pPr>
            <a:r>
              <a:rPr lang="en-US" b="1"/>
              <a:t>Energy Waves are the Spirit</a:t>
            </a:r>
          </a:p>
          <a:p>
            <a:pPr marL="0" indent="0">
              <a:buNone/>
            </a:pPr>
            <a:endParaRPr lang="en-US"/>
          </a:p>
          <a:p>
            <a:pPr marL="0" indent="0">
              <a:buNone/>
            </a:pPr>
            <a:r>
              <a:rPr lang="en-US"/>
              <a:t>-Leroy Little Bear</a:t>
            </a:r>
          </a:p>
        </p:txBody>
      </p:sp>
      <p:pic>
        <p:nvPicPr>
          <p:cNvPr id="27650" name="Picture 2" descr="Hubble Hubble: Telescope Provides Stunning New Images of Two Planetary  Nebulas | HowStuffWorks">
            <a:extLst>
              <a:ext uri="{FF2B5EF4-FFF2-40B4-BE49-F238E27FC236}">
                <a16:creationId xmlns:a16="http://schemas.microsoft.com/office/drawing/2014/main" id="{0E9556FC-2E15-497C-7469-1E88BDB5B6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9969" r="24815" b="-2"/>
          <a:stretch/>
        </p:blipFill>
        <p:spPr bwMode="auto">
          <a:xfrm>
            <a:off x="3959604" y="645107"/>
            <a:ext cx="4496598" cy="5594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571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0722" name="Picture 2" descr="Mind-blowing images of universe captured by NASA Hubble telescope">
            <a:extLst>
              <a:ext uri="{FF2B5EF4-FFF2-40B4-BE49-F238E27FC236}">
                <a16:creationId xmlns:a16="http://schemas.microsoft.com/office/drawing/2014/main" id="{61D8E62F-969C-0CC4-1F18-7613FF9E1F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641"/>
          <a:stretch/>
        </p:blipFill>
        <p:spPr bwMode="auto">
          <a:xfrm>
            <a:off x="5503984" y="10"/>
            <a:ext cx="3640016" cy="6857990"/>
          </a:xfrm>
          <a:prstGeom prst="rect">
            <a:avLst/>
          </a:prstGeom>
          <a:noFill/>
          <a:extLst>
            <a:ext uri="{909E8E84-426E-40DD-AFC4-6F175D3DCCD1}">
              <a14:hiddenFill xmlns:a14="http://schemas.microsoft.com/office/drawing/2010/main">
                <a:solidFill>
                  <a:srgbClr val="FFFFFF"/>
                </a:solidFill>
              </a14:hiddenFill>
            </a:ext>
          </a:extLst>
        </p:spPr>
      </p:pic>
      <p:sp>
        <p:nvSpPr>
          <p:cNvPr id="30727" name="Freeform 10">
            <a:extLst>
              <a:ext uri="{FF2B5EF4-FFF2-40B4-BE49-F238E27FC236}">
                <a16:creationId xmlns:a16="http://schemas.microsoft.com/office/drawing/2014/main" id="{5D0CF218-804B-46B7-8D12-741D899E5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56769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txBody>
          <a:bodyPr/>
          <a:lstStyle/>
          <a:p>
            <a:endParaRPr lang="en-US"/>
          </a:p>
        </p:txBody>
      </p:sp>
      <p:sp>
        <p:nvSpPr>
          <p:cNvPr id="2" name="Title 1">
            <a:extLst>
              <a:ext uri="{FF2B5EF4-FFF2-40B4-BE49-F238E27FC236}">
                <a16:creationId xmlns:a16="http://schemas.microsoft.com/office/drawing/2014/main" id="{6F2C7E08-79C9-3C98-280A-379785F97D2F}"/>
              </a:ext>
            </a:extLst>
          </p:cNvPr>
          <p:cNvSpPr>
            <a:spLocks noGrp="1"/>
          </p:cNvSpPr>
          <p:nvPr>
            <p:ph type="title"/>
          </p:nvPr>
        </p:nvSpPr>
        <p:spPr>
          <a:xfrm>
            <a:off x="482633" y="0"/>
            <a:ext cx="4162940" cy="746234"/>
          </a:xfrm>
        </p:spPr>
        <p:txBody>
          <a:bodyPr>
            <a:normAutofit fontScale="90000"/>
          </a:bodyPr>
          <a:lstStyle/>
          <a:p>
            <a:r>
              <a:rPr lang="en-US" dirty="0"/>
              <a:t>Outline</a:t>
            </a:r>
          </a:p>
        </p:txBody>
      </p:sp>
      <p:sp>
        <p:nvSpPr>
          <p:cNvPr id="30729" name="Rectangle 30728">
            <a:extLst>
              <a:ext uri="{FF2B5EF4-FFF2-40B4-BE49-F238E27FC236}">
                <a16:creationId xmlns:a16="http://schemas.microsoft.com/office/drawing/2014/main" id="{38FCA438-C13E-4ED2-A4C4-BC1C38A056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CD8F05C3-EFAB-1098-6F26-1BBEDDC90B67}"/>
              </a:ext>
            </a:extLst>
          </p:cNvPr>
          <p:cNvSpPr>
            <a:spLocks noGrp="1"/>
          </p:cNvSpPr>
          <p:nvPr>
            <p:ph idx="1"/>
          </p:nvPr>
        </p:nvSpPr>
        <p:spPr>
          <a:xfrm>
            <a:off x="315310" y="746234"/>
            <a:ext cx="5097518" cy="6011918"/>
          </a:xfrm>
        </p:spPr>
        <p:txBody>
          <a:bodyPr>
            <a:normAutofit fontScale="70000" lnSpcReduction="20000"/>
          </a:bodyPr>
          <a:lstStyle/>
          <a:p>
            <a:pPr marL="457200" indent="-457200">
              <a:lnSpc>
                <a:spcPct val="100000"/>
              </a:lnSpc>
              <a:buAutoNum type="arabicPeriod"/>
            </a:pPr>
            <a:r>
              <a:rPr lang="en-US" sz="2400" b="1" dirty="0"/>
              <a:t>There are 2 Tells-It-True: WWOK &amp; IWOK, what do we do about it?</a:t>
            </a:r>
          </a:p>
          <a:p>
            <a:pPr marL="914400" lvl="1" indent="-457200">
              <a:lnSpc>
                <a:spcPct val="100000"/>
              </a:lnSpc>
              <a:buAutoNum type="arabicPeriod"/>
            </a:pPr>
            <a:r>
              <a:rPr lang="en-US" sz="2200" b="1" dirty="0"/>
              <a:t>Time to Amend 7 Antenarrative Processes</a:t>
            </a:r>
          </a:p>
          <a:p>
            <a:pPr marL="457200" indent="-457200">
              <a:lnSpc>
                <a:spcPct val="100000"/>
              </a:lnSpc>
              <a:buAutoNum type="arabicPeriod"/>
            </a:pPr>
            <a:r>
              <a:rPr lang="en-US" sz="2400" b="1" dirty="0"/>
              <a:t>Quantum Physics / Quantum Storytelling (contrasts)</a:t>
            </a:r>
          </a:p>
          <a:p>
            <a:pPr marL="457200" indent="-457200">
              <a:lnSpc>
                <a:spcPct val="100000"/>
              </a:lnSpc>
              <a:buAutoNum type="arabicPeriod"/>
            </a:pPr>
            <a:r>
              <a:rPr lang="en-US" sz="2400" b="1" dirty="0"/>
              <a:t>Grace Ann Rosile Tribal Wisdom for Business Ethics</a:t>
            </a:r>
          </a:p>
          <a:p>
            <a:pPr lvl="1">
              <a:lnSpc>
                <a:spcPct val="100000"/>
              </a:lnSpc>
            </a:pPr>
            <a:r>
              <a:rPr lang="en-US" sz="2200" b="1" dirty="0"/>
              <a:t>WWOK &amp; IWOK Metaphysics</a:t>
            </a:r>
          </a:p>
          <a:p>
            <a:pPr marL="457200" indent="-457200">
              <a:lnSpc>
                <a:spcPct val="100000"/>
              </a:lnSpc>
              <a:buAutoNum type="arabicPeriod"/>
            </a:pPr>
            <a:r>
              <a:rPr lang="en-US" sz="2400" b="1" dirty="0"/>
              <a:t>7 WWOK &amp; IWOK Antenarrative Processes </a:t>
            </a:r>
          </a:p>
          <a:p>
            <a:pPr marL="457200" indent="-457200">
              <a:lnSpc>
                <a:spcPct val="100000"/>
              </a:lnSpc>
              <a:buAutoNum type="arabicPeriod"/>
            </a:pPr>
            <a:r>
              <a:rPr lang="en-US" sz="2400" b="1" dirty="0"/>
              <a:t>Māori Braided River Approach to WWOK – IWOK rebalancing</a:t>
            </a:r>
          </a:p>
          <a:p>
            <a:pPr marL="457200" indent="-457200">
              <a:lnSpc>
                <a:spcPct val="100000"/>
              </a:lnSpc>
              <a:buAutoNum type="arabicPeriod"/>
            </a:pPr>
            <a:r>
              <a:rPr lang="en-US" sz="2400" b="1" dirty="0"/>
              <a:t>Leroy Little Bear Blackfoot (IWOK) Metaphysics</a:t>
            </a:r>
          </a:p>
          <a:p>
            <a:pPr lvl="1">
              <a:lnSpc>
                <a:spcPct val="100000"/>
              </a:lnSpc>
            </a:pPr>
            <a:r>
              <a:rPr lang="en-US" sz="2400" b="1" dirty="0"/>
              <a:t>Quantum Physics contrast with Native Science</a:t>
            </a:r>
          </a:p>
          <a:p>
            <a:pPr marL="457200" indent="-457200">
              <a:lnSpc>
                <a:spcPct val="100000"/>
              </a:lnSpc>
              <a:buAutoNum type="arabicPeriod"/>
            </a:pPr>
            <a:r>
              <a:rPr lang="en-US" sz="2400" b="1" dirty="0"/>
              <a:t>Heidegger Introduction to Metaphysics – still WWOK</a:t>
            </a:r>
          </a:p>
          <a:p>
            <a:pPr marL="457200" indent="-457200">
              <a:lnSpc>
                <a:spcPct val="100000"/>
              </a:lnSpc>
              <a:buAutoNum type="arabicPeriod"/>
            </a:pPr>
            <a:r>
              <a:rPr lang="en-US" sz="2400" b="1" dirty="0"/>
              <a:t>Vine Deloria American Indian(IWOK) Metaphysics</a:t>
            </a:r>
          </a:p>
          <a:p>
            <a:pPr marL="457200" indent="-457200">
              <a:lnSpc>
                <a:spcPct val="100000"/>
              </a:lnSpc>
              <a:buAutoNum type="arabicPeriod"/>
            </a:pPr>
            <a:r>
              <a:rPr lang="en-US" sz="2400" b="1" dirty="0"/>
              <a:t>Key Summary Points of Overlap and Difference WWOK-IWOK Metaphysics</a:t>
            </a:r>
          </a:p>
          <a:p>
            <a:pPr marL="457200" indent="-457200">
              <a:lnSpc>
                <a:spcPct val="100000"/>
              </a:lnSpc>
              <a:buAutoNum type="arabicPeriod"/>
            </a:pPr>
            <a:r>
              <a:rPr lang="en-US" sz="2400" b="1" dirty="0"/>
              <a:t>Can </a:t>
            </a:r>
            <a:r>
              <a:rPr lang="en-US" sz="2400" b="1" dirty="0" err="1"/>
              <a:t>Maori</a:t>
            </a:r>
            <a:r>
              <a:rPr lang="en-US" sz="2400" b="1" dirty="0"/>
              <a:t> Braided River Alternative work in USA, EUROPE, &amp; elsewhere?</a:t>
            </a:r>
          </a:p>
        </p:txBody>
      </p:sp>
    </p:spTree>
    <p:extLst>
      <p:ext uri="{BB962C8B-B14F-4D97-AF65-F5344CB8AC3E}">
        <p14:creationId xmlns:p14="http://schemas.microsoft.com/office/powerpoint/2010/main" val="18655045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074" name="Picture 2" descr="THE AMERICAN BUFFALO | KPBS Public Media">
            <a:extLst>
              <a:ext uri="{FF2B5EF4-FFF2-40B4-BE49-F238E27FC236}">
                <a16:creationId xmlns:a16="http://schemas.microsoft.com/office/drawing/2014/main" id="{5977D981-5BA3-2495-E040-EFC2AEB96E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6271" r="24294"/>
          <a:stretch/>
        </p:blipFill>
        <p:spPr bwMode="auto">
          <a:xfrm>
            <a:off x="2260740" y="674914"/>
            <a:ext cx="4854036" cy="603872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515D988-C15A-6F59-EAD1-043C86936B17}"/>
              </a:ext>
            </a:extLst>
          </p:cNvPr>
          <p:cNvSpPr>
            <a:spLocks noGrp="1"/>
          </p:cNvSpPr>
          <p:nvPr>
            <p:ph type="title"/>
          </p:nvPr>
        </p:nvSpPr>
        <p:spPr>
          <a:xfrm>
            <a:off x="1132011" y="144364"/>
            <a:ext cx="6542418" cy="1640894"/>
          </a:xfrm>
        </p:spPr>
        <p:txBody>
          <a:bodyPr anchor="t">
            <a:normAutofit/>
          </a:bodyPr>
          <a:lstStyle/>
          <a:p>
            <a:r>
              <a:rPr lang="en-US" sz="3500" dirty="0"/>
              <a:t>            Everything is Animate</a:t>
            </a:r>
          </a:p>
        </p:txBody>
      </p:sp>
      <p:sp>
        <p:nvSpPr>
          <p:cNvPr id="3" name="Content Placeholder 2">
            <a:extLst>
              <a:ext uri="{FF2B5EF4-FFF2-40B4-BE49-F238E27FC236}">
                <a16:creationId xmlns:a16="http://schemas.microsoft.com/office/drawing/2014/main" id="{B845D140-B77D-17FA-98F2-F621069A9F06}"/>
              </a:ext>
            </a:extLst>
          </p:cNvPr>
          <p:cNvSpPr>
            <a:spLocks noGrp="1"/>
          </p:cNvSpPr>
          <p:nvPr>
            <p:ph idx="1"/>
          </p:nvPr>
        </p:nvSpPr>
        <p:spPr>
          <a:xfrm>
            <a:off x="2260740" y="807522"/>
            <a:ext cx="4854036" cy="2315687"/>
          </a:xfrm>
        </p:spPr>
        <p:txBody>
          <a:bodyPr>
            <a:normAutofit fontScale="70000" lnSpcReduction="20000"/>
          </a:bodyPr>
          <a:lstStyle/>
          <a:p>
            <a:pPr marL="0" indent="0" algn="ctr">
              <a:buNone/>
            </a:pPr>
            <a:r>
              <a:rPr lang="en-US" sz="4500" b="1" dirty="0">
                <a:solidFill>
                  <a:schemeClr val="bg1"/>
                </a:solidFill>
              </a:rPr>
              <a:t>Everything in Creation is Animate and imbued with Spirit</a:t>
            </a:r>
          </a:p>
          <a:p>
            <a:pPr marL="0" indent="0">
              <a:buNone/>
            </a:pPr>
            <a:endParaRPr lang="en-US" sz="2600" dirty="0">
              <a:solidFill>
                <a:schemeClr val="bg1"/>
              </a:solidFill>
            </a:endParaRPr>
          </a:p>
          <a:p>
            <a:pPr marL="0" indent="0" algn="r">
              <a:buNone/>
            </a:pPr>
            <a:r>
              <a:rPr lang="en-US" sz="2300" dirty="0">
                <a:solidFill>
                  <a:schemeClr val="bg1"/>
                </a:solidFill>
              </a:rPr>
              <a:t>-Leroy Little Bear</a:t>
            </a:r>
          </a:p>
        </p:txBody>
      </p:sp>
    </p:spTree>
    <p:extLst>
      <p:ext uri="{BB962C8B-B14F-4D97-AF65-F5344CB8AC3E}">
        <p14:creationId xmlns:p14="http://schemas.microsoft.com/office/powerpoint/2010/main" val="29984530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EF7AF-25BE-0992-DAF8-9993FDC8DDD3}"/>
              </a:ext>
            </a:extLst>
          </p:cNvPr>
          <p:cNvSpPr>
            <a:spLocks noGrp="1"/>
          </p:cNvSpPr>
          <p:nvPr>
            <p:ph type="title"/>
          </p:nvPr>
        </p:nvSpPr>
        <p:spPr>
          <a:xfrm>
            <a:off x="938757" y="645105"/>
            <a:ext cx="3268125" cy="1320855"/>
          </a:xfrm>
        </p:spPr>
        <p:txBody>
          <a:bodyPr>
            <a:normAutofit/>
          </a:bodyPr>
          <a:lstStyle/>
          <a:p>
            <a:r>
              <a:rPr lang="en-US" sz="3800" dirty="0"/>
              <a:t>Everything is Related</a:t>
            </a:r>
          </a:p>
        </p:txBody>
      </p:sp>
      <p:sp>
        <p:nvSpPr>
          <p:cNvPr id="3" name="Content Placeholder 2">
            <a:extLst>
              <a:ext uri="{FF2B5EF4-FFF2-40B4-BE49-F238E27FC236}">
                <a16:creationId xmlns:a16="http://schemas.microsoft.com/office/drawing/2014/main" id="{855C8322-C51A-8B39-288F-8CE12AB3B832}"/>
              </a:ext>
            </a:extLst>
          </p:cNvPr>
          <p:cNvSpPr>
            <a:spLocks noGrp="1"/>
          </p:cNvSpPr>
          <p:nvPr>
            <p:ph idx="1"/>
          </p:nvPr>
        </p:nvSpPr>
        <p:spPr>
          <a:xfrm>
            <a:off x="4571999" y="645106"/>
            <a:ext cx="3523785" cy="1975432"/>
          </a:xfrm>
        </p:spPr>
        <p:txBody>
          <a:bodyPr>
            <a:normAutofit/>
          </a:bodyPr>
          <a:lstStyle/>
          <a:p>
            <a:pPr marL="0" indent="0">
              <a:buNone/>
            </a:pPr>
            <a:r>
              <a:rPr lang="en-US" sz="3200" b="1" dirty="0"/>
              <a:t>All My Relations</a:t>
            </a:r>
          </a:p>
          <a:p>
            <a:pPr marL="0" indent="0">
              <a:buNone/>
            </a:pPr>
            <a:endParaRPr lang="en-US" dirty="0"/>
          </a:p>
          <a:p>
            <a:pPr marL="0" indent="0" algn="r">
              <a:buNone/>
            </a:pPr>
            <a:r>
              <a:rPr lang="en-US" dirty="0"/>
              <a:t>-Leroy Little Bear</a:t>
            </a:r>
          </a:p>
        </p:txBody>
      </p:sp>
      <p:pic>
        <p:nvPicPr>
          <p:cNvPr id="4100" name="Picture 4" descr="24,500+ Desert Animals Stock Illustrations, Royalty-Free Vector Graphics &amp;  Clip Art - iStock | Sonoran desert animals, Usa desert animals, Southwest desert  animals">
            <a:extLst>
              <a:ext uri="{FF2B5EF4-FFF2-40B4-BE49-F238E27FC236}">
                <a16:creationId xmlns:a16="http://schemas.microsoft.com/office/drawing/2014/main" id="{F96EDF0B-270B-A4FE-E074-2DFEC60D37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540000"/>
            <a:ext cx="7772400" cy="43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1548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578D3-7B0F-56FA-9461-2BBE2A62D688}"/>
              </a:ext>
            </a:extLst>
          </p:cNvPr>
          <p:cNvSpPr>
            <a:spLocks noGrp="1"/>
          </p:cNvSpPr>
          <p:nvPr>
            <p:ph type="title"/>
          </p:nvPr>
        </p:nvSpPr>
        <p:spPr>
          <a:xfrm>
            <a:off x="938757" y="645105"/>
            <a:ext cx="3268125" cy="1320855"/>
          </a:xfrm>
        </p:spPr>
        <p:txBody>
          <a:bodyPr>
            <a:normAutofit/>
          </a:bodyPr>
          <a:lstStyle/>
          <a:p>
            <a:r>
              <a:rPr lang="en-US" sz="3800"/>
              <a:t>RENEWAL</a:t>
            </a:r>
          </a:p>
        </p:txBody>
      </p:sp>
      <p:sp>
        <p:nvSpPr>
          <p:cNvPr id="3" name="Content Placeholder 2">
            <a:extLst>
              <a:ext uri="{FF2B5EF4-FFF2-40B4-BE49-F238E27FC236}">
                <a16:creationId xmlns:a16="http://schemas.microsoft.com/office/drawing/2014/main" id="{971143FE-A20C-8682-EE2B-5B97738A5330}"/>
              </a:ext>
            </a:extLst>
          </p:cNvPr>
          <p:cNvSpPr>
            <a:spLocks noGrp="1"/>
          </p:cNvSpPr>
          <p:nvPr>
            <p:ph idx="1"/>
          </p:nvPr>
        </p:nvSpPr>
        <p:spPr>
          <a:xfrm>
            <a:off x="938758" y="2286001"/>
            <a:ext cx="3272696" cy="3593591"/>
          </a:xfrm>
        </p:spPr>
        <p:txBody>
          <a:bodyPr>
            <a:normAutofit/>
          </a:bodyPr>
          <a:lstStyle/>
          <a:p>
            <a:pPr marL="0" indent="0">
              <a:buNone/>
            </a:pPr>
            <a:r>
              <a:rPr lang="en-US" b="1" dirty="0"/>
              <a:t>Reality Requires Renewal for Continuing Existence</a:t>
            </a:r>
          </a:p>
          <a:p>
            <a:pPr marL="0" indent="0">
              <a:buNone/>
            </a:pPr>
            <a:endParaRPr lang="en-US" b="1" dirty="0"/>
          </a:p>
          <a:p>
            <a:pPr marL="0" indent="0">
              <a:buNone/>
            </a:pPr>
            <a:endParaRPr lang="en-US" b="1" dirty="0"/>
          </a:p>
          <a:p>
            <a:pPr marL="0" indent="0">
              <a:buNone/>
            </a:pPr>
            <a:r>
              <a:rPr lang="en-US" dirty="0"/>
              <a:t>- Leroy Little Bear</a:t>
            </a:r>
          </a:p>
        </p:txBody>
      </p:sp>
      <p:pic>
        <p:nvPicPr>
          <p:cNvPr id="5122" name="Picture 2" descr="Premium Photo | Symbolism in Natures Renewal">
            <a:extLst>
              <a:ext uri="{FF2B5EF4-FFF2-40B4-BE49-F238E27FC236}">
                <a16:creationId xmlns:a16="http://schemas.microsoft.com/office/drawing/2014/main" id="{B8FC9336-F7BA-857A-0656-819065DDEF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393" r="9514" b="-3"/>
          <a:stretch/>
        </p:blipFill>
        <p:spPr bwMode="auto">
          <a:xfrm>
            <a:off x="3992136" y="176793"/>
            <a:ext cx="4884234" cy="6504413"/>
          </a:xfrm>
          <a:custGeom>
            <a:avLst/>
            <a:gdLst/>
            <a:ahLst/>
            <a:cxnLst/>
            <a:rect l="l" t="t" r="r" b="b"/>
            <a:pathLst>
              <a:path w="3860171" h="3855489">
                <a:moveTo>
                  <a:pt x="1930086" y="0"/>
                </a:moveTo>
                <a:lnTo>
                  <a:pt x="1967540" y="3511"/>
                </a:lnTo>
                <a:lnTo>
                  <a:pt x="2003824" y="12875"/>
                </a:lnTo>
                <a:lnTo>
                  <a:pt x="2038938" y="26920"/>
                </a:lnTo>
                <a:lnTo>
                  <a:pt x="2075222" y="44477"/>
                </a:lnTo>
                <a:lnTo>
                  <a:pt x="2109166" y="64375"/>
                </a:lnTo>
                <a:lnTo>
                  <a:pt x="2144279" y="85443"/>
                </a:lnTo>
                <a:lnTo>
                  <a:pt x="2179393" y="104171"/>
                </a:lnTo>
                <a:lnTo>
                  <a:pt x="2214507" y="122898"/>
                </a:lnTo>
                <a:lnTo>
                  <a:pt x="2248450" y="136943"/>
                </a:lnTo>
                <a:lnTo>
                  <a:pt x="2285905" y="146307"/>
                </a:lnTo>
                <a:lnTo>
                  <a:pt x="2322189" y="150989"/>
                </a:lnTo>
                <a:lnTo>
                  <a:pt x="2360814" y="150989"/>
                </a:lnTo>
                <a:lnTo>
                  <a:pt x="2400610" y="148648"/>
                </a:lnTo>
                <a:lnTo>
                  <a:pt x="2440405" y="143966"/>
                </a:lnTo>
                <a:lnTo>
                  <a:pt x="2480201" y="138114"/>
                </a:lnTo>
                <a:lnTo>
                  <a:pt x="2519996" y="133432"/>
                </a:lnTo>
                <a:lnTo>
                  <a:pt x="2559792" y="129921"/>
                </a:lnTo>
                <a:lnTo>
                  <a:pt x="2597247" y="131091"/>
                </a:lnTo>
                <a:lnTo>
                  <a:pt x="2633531" y="135773"/>
                </a:lnTo>
                <a:lnTo>
                  <a:pt x="2668644" y="146307"/>
                </a:lnTo>
                <a:lnTo>
                  <a:pt x="2697906" y="161523"/>
                </a:lnTo>
                <a:lnTo>
                  <a:pt x="2725997" y="181421"/>
                </a:lnTo>
                <a:lnTo>
                  <a:pt x="2750577" y="204830"/>
                </a:lnTo>
                <a:lnTo>
                  <a:pt x="2775156" y="231750"/>
                </a:lnTo>
                <a:lnTo>
                  <a:pt x="2797395" y="259841"/>
                </a:lnTo>
                <a:lnTo>
                  <a:pt x="2819634" y="289103"/>
                </a:lnTo>
                <a:lnTo>
                  <a:pt x="2841872" y="318364"/>
                </a:lnTo>
                <a:lnTo>
                  <a:pt x="2864111" y="346455"/>
                </a:lnTo>
                <a:lnTo>
                  <a:pt x="2887520" y="373376"/>
                </a:lnTo>
                <a:lnTo>
                  <a:pt x="2914441" y="396785"/>
                </a:lnTo>
                <a:lnTo>
                  <a:pt x="2940191" y="417853"/>
                </a:lnTo>
                <a:lnTo>
                  <a:pt x="2969452" y="434240"/>
                </a:lnTo>
                <a:lnTo>
                  <a:pt x="3001055" y="448285"/>
                </a:lnTo>
                <a:lnTo>
                  <a:pt x="3034998" y="459990"/>
                </a:lnTo>
                <a:lnTo>
                  <a:pt x="3070112" y="470524"/>
                </a:lnTo>
                <a:lnTo>
                  <a:pt x="3105226" y="479888"/>
                </a:lnTo>
                <a:lnTo>
                  <a:pt x="3141510" y="489251"/>
                </a:lnTo>
                <a:lnTo>
                  <a:pt x="3175453" y="499785"/>
                </a:lnTo>
                <a:lnTo>
                  <a:pt x="3209396" y="511490"/>
                </a:lnTo>
                <a:lnTo>
                  <a:pt x="3240999" y="525535"/>
                </a:lnTo>
                <a:lnTo>
                  <a:pt x="3269090" y="543092"/>
                </a:lnTo>
                <a:lnTo>
                  <a:pt x="3294840" y="564161"/>
                </a:lnTo>
                <a:lnTo>
                  <a:pt x="3315908" y="589911"/>
                </a:lnTo>
                <a:lnTo>
                  <a:pt x="3333465" y="618002"/>
                </a:lnTo>
                <a:lnTo>
                  <a:pt x="3347510" y="649604"/>
                </a:lnTo>
                <a:lnTo>
                  <a:pt x="3359215" y="683547"/>
                </a:lnTo>
                <a:lnTo>
                  <a:pt x="3369749" y="717491"/>
                </a:lnTo>
                <a:lnTo>
                  <a:pt x="3379113" y="753775"/>
                </a:lnTo>
                <a:lnTo>
                  <a:pt x="3388476" y="788889"/>
                </a:lnTo>
                <a:lnTo>
                  <a:pt x="3399010" y="824002"/>
                </a:lnTo>
                <a:lnTo>
                  <a:pt x="3410715" y="857946"/>
                </a:lnTo>
                <a:lnTo>
                  <a:pt x="3424760" y="889548"/>
                </a:lnTo>
                <a:lnTo>
                  <a:pt x="3441147" y="918809"/>
                </a:lnTo>
                <a:lnTo>
                  <a:pt x="3462215" y="944560"/>
                </a:lnTo>
                <a:lnTo>
                  <a:pt x="3485624" y="971480"/>
                </a:lnTo>
                <a:lnTo>
                  <a:pt x="3512545" y="994889"/>
                </a:lnTo>
                <a:lnTo>
                  <a:pt x="3540636" y="1017128"/>
                </a:lnTo>
                <a:lnTo>
                  <a:pt x="3571068" y="1039367"/>
                </a:lnTo>
                <a:lnTo>
                  <a:pt x="3600329" y="1061605"/>
                </a:lnTo>
                <a:lnTo>
                  <a:pt x="3628420" y="1083844"/>
                </a:lnTo>
                <a:lnTo>
                  <a:pt x="3655341" y="1108424"/>
                </a:lnTo>
                <a:lnTo>
                  <a:pt x="3678750" y="1133003"/>
                </a:lnTo>
                <a:lnTo>
                  <a:pt x="3698648" y="1161094"/>
                </a:lnTo>
                <a:lnTo>
                  <a:pt x="3713864" y="1190356"/>
                </a:lnTo>
                <a:lnTo>
                  <a:pt x="3724398" y="1225469"/>
                </a:lnTo>
                <a:lnTo>
                  <a:pt x="3729080" y="1261754"/>
                </a:lnTo>
                <a:lnTo>
                  <a:pt x="3730250" y="1299208"/>
                </a:lnTo>
                <a:lnTo>
                  <a:pt x="3726739" y="1339004"/>
                </a:lnTo>
                <a:lnTo>
                  <a:pt x="3722057" y="1378799"/>
                </a:lnTo>
                <a:lnTo>
                  <a:pt x="3716205" y="1418595"/>
                </a:lnTo>
                <a:lnTo>
                  <a:pt x="3711523" y="1458391"/>
                </a:lnTo>
                <a:lnTo>
                  <a:pt x="3709182" y="1498186"/>
                </a:lnTo>
                <a:lnTo>
                  <a:pt x="3709182" y="1536811"/>
                </a:lnTo>
                <a:lnTo>
                  <a:pt x="3713864" y="1573096"/>
                </a:lnTo>
                <a:lnTo>
                  <a:pt x="3723228" y="1609380"/>
                </a:lnTo>
                <a:lnTo>
                  <a:pt x="3737273" y="1643323"/>
                </a:lnTo>
                <a:lnTo>
                  <a:pt x="3756000" y="1678437"/>
                </a:lnTo>
                <a:lnTo>
                  <a:pt x="3774728" y="1713550"/>
                </a:lnTo>
                <a:lnTo>
                  <a:pt x="3795796" y="1748664"/>
                </a:lnTo>
                <a:lnTo>
                  <a:pt x="3815694" y="1782608"/>
                </a:lnTo>
                <a:lnTo>
                  <a:pt x="3833250" y="1818892"/>
                </a:lnTo>
                <a:lnTo>
                  <a:pt x="3847296" y="1854005"/>
                </a:lnTo>
                <a:lnTo>
                  <a:pt x="3856660" y="1890290"/>
                </a:lnTo>
                <a:lnTo>
                  <a:pt x="3860171" y="1927744"/>
                </a:lnTo>
                <a:lnTo>
                  <a:pt x="3856660" y="1965199"/>
                </a:lnTo>
                <a:lnTo>
                  <a:pt x="3847296" y="2001483"/>
                </a:lnTo>
                <a:lnTo>
                  <a:pt x="3833250" y="2036597"/>
                </a:lnTo>
                <a:lnTo>
                  <a:pt x="3815694" y="2072881"/>
                </a:lnTo>
                <a:lnTo>
                  <a:pt x="3795796" y="2106824"/>
                </a:lnTo>
                <a:lnTo>
                  <a:pt x="3774728" y="2141938"/>
                </a:lnTo>
                <a:lnTo>
                  <a:pt x="3756000" y="2177052"/>
                </a:lnTo>
                <a:lnTo>
                  <a:pt x="3737273" y="2212166"/>
                </a:lnTo>
                <a:lnTo>
                  <a:pt x="3723228" y="2246109"/>
                </a:lnTo>
                <a:lnTo>
                  <a:pt x="3713864" y="2282393"/>
                </a:lnTo>
                <a:lnTo>
                  <a:pt x="3709182" y="2318677"/>
                </a:lnTo>
                <a:lnTo>
                  <a:pt x="3709182" y="2357302"/>
                </a:lnTo>
                <a:lnTo>
                  <a:pt x="3711523" y="2397098"/>
                </a:lnTo>
                <a:lnTo>
                  <a:pt x="3716205" y="2436894"/>
                </a:lnTo>
                <a:lnTo>
                  <a:pt x="3722057" y="2476689"/>
                </a:lnTo>
                <a:lnTo>
                  <a:pt x="3726739" y="2516485"/>
                </a:lnTo>
                <a:lnTo>
                  <a:pt x="3730250" y="2556280"/>
                </a:lnTo>
                <a:lnTo>
                  <a:pt x="3729080" y="2593735"/>
                </a:lnTo>
                <a:lnTo>
                  <a:pt x="3724398" y="2630019"/>
                </a:lnTo>
                <a:lnTo>
                  <a:pt x="3713864" y="2665133"/>
                </a:lnTo>
                <a:lnTo>
                  <a:pt x="3698648" y="2694394"/>
                </a:lnTo>
                <a:lnTo>
                  <a:pt x="3678750" y="2722485"/>
                </a:lnTo>
                <a:lnTo>
                  <a:pt x="3655341" y="2747065"/>
                </a:lnTo>
                <a:lnTo>
                  <a:pt x="3628420" y="2771645"/>
                </a:lnTo>
                <a:lnTo>
                  <a:pt x="3600329" y="2793883"/>
                </a:lnTo>
                <a:lnTo>
                  <a:pt x="3571068" y="2816122"/>
                </a:lnTo>
                <a:lnTo>
                  <a:pt x="3540636" y="2838361"/>
                </a:lnTo>
                <a:lnTo>
                  <a:pt x="3512545" y="2860599"/>
                </a:lnTo>
                <a:lnTo>
                  <a:pt x="3485624" y="2884009"/>
                </a:lnTo>
                <a:lnTo>
                  <a:pt x="3462215" y="2910929"/>
                </a:lnTo>
                <a:lnTo>
                  <a:pt x="3441147" y="2936679"/>
                </a:lnTo>
                <a:lnTo>
                  <a:pt x="3424760" y="2965941"/>
                </a:lnTo>
                <a:lnTo>
                  <a:pt x="3410715" y="2997543"/>
                </a:lnTo>
                <a:lnTo>
                  <a:pt x="3399010" y="3031486"/>
                </a:lnTo>
                <a:lnTo>
                  <a:pt x="3388476" y="3066600"/>
                </a:lnTo>
                <a:lnTo>
                  <a:pt x="3379113" y="3101714"/>
                </a:lnTo>
                <a:lnTo>
                  <a:pt x="3369749" y="3137998"/>
                </a:lnTo>
                <a:lnTo>
                  <a:pt x="3359215" y="3171941"/>
                </a:lnTo>
                <a:lnTo>
                  <a:pt x="3347510" y="3205885"/>
                </a:lnTo>
                <a:lnTo>
                  <a:pt x="3333465" y="3237487"/>
                </a:lnTo>
                <a:lnTo>
                  <a:pt x="3315908" y="3265578"/>
                </a:lnTo>
                <a:lnTo>
                  <a:pt x="3294840" y="3291328"/>
                </a:lnTo>
                <a:lnTo>
                  <a:pt x="3269090" y="3312396"/>
                </a:lnTo>
                <a:lnTo>
                  <a:pt x="3240999" y="3329953"/>
                </a:lnTo>
                <a:lnTo>
                  <a:pt x="3209396" y="3343999"/>
                </a:lnTo>
                <a:lnTo>
                  <a:pt x="3175453" y="3355703"/>
                </a:lnTo>
                <a:lnTo>
                  <a:pt x="3141510" y="3366237"/>
                </a:lnTo>
                <a:lnTo>
                  <a:pt x="3105226" y="3375601"/>
                </a:lnTo>
                <a:lnTo>
                  <a:pt x="3070112" y="3384965"/>
                </a:lnTo>
                <a:lnTo>
                  <a:pt x="3034998" y="3395499"/>
                </a:lnTo>
                <a:lnTo>
                  <a:pt x="3001055" y="3407203"/>
                </a:lnTo>
                <a:lnTo>
                  <a:pt x="2969452" y="3421249"/>
                </a:lnTo>
                <a:lnTo>
                  <a:pt x="2940191" y="3437635"/>
                </a:lnTo>
                <a:lnTo>
                  <a:pt x="2914441" y="3458704"/>
                </a:lnTo>
                <a:lnTo>
                  <a:pt x="2887520" y="3482113"/>
                </a:lnTo>
                <a:lnTo>
                  <a:pt x="2864111" y="3509033"/>
                </a:lnTo>
                <a:lnTo>
                  <a:pt x="2841872" y="3537124"/>
                </a:lnTo>
                <a:lnTo>
                  <a:pt x="2819634" y="3566386"/>
                </a:lnTo>
                <a:lnTo>
                  <a:pt x="2797395" y="3595647"/>
                </a:lnTo>
                <a:lnTo>
                  <a:pt x="2775156" y="3623738"/>
                </a:lnTo>
                <a:lnTo>
                  <a:pt x="2750577" y="3650659"/>
                </a:lnTo>
                <a:lnTo>
                  <a:pt x="2725997" y="3674068"/>
                </a:lnTo>
                <a:lnTo>
                  <a:pt x="2697906" y="3693966"/>
                </a:lnTo>
                <a:lnTo>
                  <a:pt x="2668644" y="3709182"/>
                </a:lnTo>
                <a:lnTo>
                  <a:pt x="2633531" y="3719716"/>
                </a:lnTo>
                <a:lnTo>
                  <a:pt x="2597247" y="3724398"/>
                </a:lnTo>
                <a:lnTo>
                  <a:pt x="2559792" y="3725568"/>
                </a:lnTo>
                <a:lnTo>
                  <a:pt x="2519996" y="3722057"/>
                </a:lnTo>
                <a:lnTo>
                  <a:pt x="2480201" y="3717375"/>
                </a:lnTo>
                <a:lnTo>
                  <a:pt x="2440405" y="3711523"/>
                </a:lnTo>
                <a:lnTo>
                  <a:pt x="2400610" y="3706841"/>
                </a:lnTo>
                <a:lnTo>
                  <a:pt x="2360814" y="3704500"/>
                </a:lnTo>
                <a:lnTo>
                  <a:pt x="2322189" y="3704500"/>
                </a:lnTo>
                <a:lnTo>
                  <a:pt x="2285905" y="3709182"/>
                </a:lnTo>
                <a:lnTo>
                  <a:pt x="2248450" y="3718545"/>
                </a:lnTo>
                <a:lnTo>
                  <a:pt x="2214507" y="3732591"/>
                </a:lnTo>
                <a:lnTo>
                  <a:pt x="2179393" y="3751318"/>
                </a:lnTo>
                <a:lnTo>
                  <a:pt x="2144279" y="3770045"/>
                </a:lnTo>
                <a:lnTo>
                  <a:pt x="2109166" y="3791114"/>
                </a:lnTo>
                <a:lnTo>
                  <a:pt x="2075222" y="3811011"/>
                </a:lnTo>
                <a:lnTo>
                  <a:pt x="2038938" y="3828568"/>
                </a:lnTo>
                <a:lnTo>
                  <a:pt x="2003824" y="3842614"/>
                </a:lnTo>
                <a:lnTo>
                  <a:pt x="1967540" y="3851978"/>
                </a:lnTo>
                <a:lnTo>
                  <a:pt x="1930086" y="3855489"/>
                </a:lnTo>
                <a:lnTo>
                  <a:pt x="1892631" y="3851978"/>
                </a:lnTo>
                <a:lnTo>
                  <a:pt x="1856347" y="3842614"/>
                </a:lnTo>
                <a:lnTo>
                  <a:pt x="1821233" y="3828568"/>
                </a:lnTo>
                <a:lnTo>
                  <a:pt x="1784949" y="3811011"/>
                </a:lnTo>
                <a:lnTo>
                  <a:pt x="1751005" y="3791114"/>
                </a:lnTo>
                <a:lnTo>
                  <a:pt x="1715892" y="3770045"/>
                </a:lnTo>
                <a:lnTo>
                  <a:pt x="1680778" y="3751318"/>
                </a:lnTo>
                <a:lnTo>
                  <a:pt x="1645664" y="3732591"/>
                </a:lnTo>
                <a:lnTo>
                  <a:pt x="1610550" y="3718545"/>
                </a:lnTo>
                <a:lnTo>
                  <a:pt x="1574266" y="3709182"/>
                </a:lnTo>
                <a:lnTo>
                  <a:pt x="1537982" y="3704500"/>
                </a:lnTo>
                <a:lnTo>
                  <a:pt x="1499357" y="3704500"/>
                </a:lnTo>
                <a:lnTo>
                  <a:pt x="1459561" y="3706841"/>
                </a:lnTo>
                <a:lnTo>
                  <a:pt x="1419766" y="3711523"/>
                </a:lnTo>
                <a:lnTo>
                  <a:pt x="1379970" y="3717375"/>
                </a:lnTo>
                <a:lnTo>
                  <a:pt x="1340175" y="3722057"/>
                </a:lnTo>
                <a:lnTo>
                  <a:pt x="1300379" y="3725568"/>
                </a:lnTo>
                <a:lnTo>
                  <a:pt x="1262924" y="3724398"/>
                </a:lnTo>
                <a:lnTo>
                  <a:pt x="1226640" y="3719716"/>
                </a:lnTo>
                <a:lnTo>
                  <a:pt x="1191526" y="3709182"/>
                </a:lnTo>
                <a:lnTo>
                  <a:pt x="1162265" y="3693966"/>
                </a:lnTo>
                <a:lnTo>
                  <a:pt x="1134174" y="3674068"/>
                </a:lnTo>
                <a:lnTo>
                  <a:pt x="1109594" y="3650659"/>
                </a:lnTo>
                <a:lnTo>
                  <a:pt x="1085015" y="3623738"/>
                </a:lnTo>
                <a:lnTo>
                  <a:pt x="1062776" y="3595647"/>
                </a:lnTo>
                <a:lnTo>
                  <a:pt x="1040537" y="3566386"/>
                </a:lnTo>
                <a:lnTo>
                  <a:pt x="1018299" y="3537124"/>
                </a:lnTo>
                <a:lnTo>
                  <a:pt x="996060" y="3509033"/>
                </a:lnTo>
                <a:lnTo>
                  <a:pt x="972651" y="3482113"/>
                </a:lnTo>
                <a:lnTo>
                  <a:pt x="945730" y="3458704"/>
                </a:lnTo>
                <a:lnTo>
                  <a:pt x="919980" y="3437635"/>
                </a:lnTo>
                <a:lnTo>
                  <a:pt x="890719" y="3421249"/>
                </a:lnTo>
                <a:lnTo>
                  <a:pt x="859116" y="3407203"/>
                </a:lnTo>
                <a:lnTo>
                  <a:pt x="825173" y="3395499"/>
                </a:lnTo>
                <a:lnTo>
                  <a:pt x="790059" y="3384965"/>
                </a:lnTo>
                <a:lnTo>
                  <a:pt x="754946" y="3375601"/>
                </a:lnTo>
                <a:lnTo>
                  <a:pt x="718662" y="3366237"/>
                </a:lnTo>
                <a:lnTo>
                  <a:pt x="684718" y="3355703"/>
                </a:lnTo>
                <a:lnTo>
                  <a:pt x="650775" y="3343999"/>
                </a:lnTo>
                <a:lnTo>
                  <a:pt x="619173" y="3329953"/>
                </a:lnTo>
                <a:lnTo>
                  <a:pt x="591082" y="3312396"/>
                </a:lnTo>
                <a:lnTo>
                  <a:pt x="565332" y="3291328"/>
                </a:lnTo>
                <a:lnTo>
                  <a:pt x="544263" y="3265578"/>
                </a:lnTo>
                <a:lnTo>
                  <a:pt x="526706" y="3237487"/>
                </a:lnTo>
                <a:lnTo>
                  <a:pt x="512661" y="3205885"/>
                </a:lnTo>
                <a:lnTo>
                  <a:pt x="500956" y="3171941"/>
                </a:lnTo>
                <a:lnTo>
                  <a:pt x="490422" y="3137998"/>
                </a:lnTo>
                <a:lnTo>
                  <a:pt x="481059" y="3101714"/>
                </a:lnTo>
                <a:lnTo>
                  <a:pt x="471695" y="3066600"/>
                </a:lnTo>
                <a:lnTo>
                  <a:pt x="461161" y="3031486"/>
                </a:lnTo>
                <a:lnTo>
                  <a:pt x="449456" y="2997543"/>
                </a:lnTo>
                <a:lnTo>
                  <a:pt x="435411" y="2965941"/>
                </a:lnTo>
                <a:lnTo>
                  <a:pt x="419024" y="2936679"/>
                </a:lnTo>
                <a:lnTo>
                  <a:pt x="397956" y="2910929"/>
                </a:lnTo>
                <a:lnTo>
                  <a:pt x="374547" y="2884009"/>
                </a:lnTo>
                <a:lnTo>
                  <a:pt x="347626" y="2860599"/>
                </a:lnTo>
                <a:lnTo>
                  <a:pt x="318365" y="2838361"/>
                </a:lnTo>
                <a:lnTo>
                  <a:pt x="289103" y="2816122"/>
                </a:lnTo>
                <a:lnTo>
                  <a:pt x="259842" y="2793883"/>
                </a:lnTo>
                <a:lnTo>
                  <a:pt x="231751" y="2771645"/>
                </a:lnTo>
                <a:lnTo>
                  <a:pt x="204830" y="2747065"/>
                </a:lnTo>
                <a:lnTo>
                  <a:pt x="181421" y="2722485"/>
                </a:lnTo>
                <a:lnTo>
                  <a:pt x="161523" y="2694394"/>
                </a:lnTo>
                <a:lnTo>
                  <a:pt x="146308" y="2665133"/>
                </a:lnTo>
                <a:lnTo>
                  <a:pt x="135773" y="2630019"/>
                </a:lnTo>
                <a:lnTo>
                  <a:pt x="131092" y="2593735"/>
                </a:lnTo>
                <a:lnTo>
                  <a:pt x="129921" y="2556280"/>
                </a:lnTo>
                <a:lnTo>
                  <a:pt x="133432" y="2516485"/>
                </a:lnTo>
                <a:lnTo>
                  <a:pt x="138114" y="2476689"/>
                </a:lnTo>
                <a:lnTo>
                  <a:pt x="143967" y="2436894"/>
                </a:lnTo>
                <a:lnTo>
                  <a:pt x="148648" y="2397098"/>
                </a:lnTo>
                <a:lnTo>
                  <a:pt x="150989" y="2357302"/>
                </a:lnTo>
                <a:lnTo>
                  <a:pt x="150989" y="2318677"/>
                </a:lnTo>
                <a:lnTo>
                  <a:pt x="146308" y="2282393"/>
                </a:lnTo>
                <a:lnTo>
                  <a:pt x="136944" y="2246109"/>
                </a:lnTo>
                <a:lnTo>
                  <a:pt x="122898" y="2212166"/>
                </a:lnTo>
                <a:lnTo>
                  <a:pt x="105341" y="2177052"/>
                </a:lnTo>
                <a:lnTo>
                  <a:pt x="85444" y="2141938"/>
                </a:lnTo>
                <a:lnTo>
                  <a:pt x="64375" y="2106824"/>
                </a:lnTo>
                <a:lnTo>
                  <a:pt x="44478" y="2072881"/>
                </a:lnTo>
                <a:lnTo>
                  <a:pt x="26921" y="2036597"/>
                </a:lnTo>
                <a:lnTo>
                  <a:pt x="12875" y="2001483"/>
                </a:lnTo>
                <a:lnTo>
                  <a:pt x="3512" y="1965199"/>
                </a:lnTo>
                <a:lnTo>
                  <a:pt x="0" y="1927744"/>
                </a:lnTo>
                <a:lnTo>
                  <a:pt x="3512" y="1890290"/>
                </a:lnTo>
                <a:lnTo>
                  <a:pt x="12875" y="1854005"/>
                </a:lnTo>
                <a:lnTo>
                  <a:pt x="26921" y="1818892"/>
                </a:lnTo>
                <a:lnTo>
                  <a:pt x="44478" y="1782608"/>
                </a:lnTo>
                <a:lnTo>
                  <a:pt x="64375" y="1748664"/>
                </a:lnTo>
                <a:lnTo>
                  <a:pt x="85444" y="1713550"/>
                </a:lnTo>
                <a:lnTo>
                  <a:pt x="105341" y="1678437"/>
                </a:lnTo>
                <a:lnTo>
                  <a:pt x="122898" y="1643323"/>
                </a:lnTo>
                <a:lnTo>
                  <a:pt x="136944" y="1609380"/>
                </a:lnTo>
                <a:lnTo>
                  <a:pt x="146308" y="1573096"/>
                </a:lnTo>
                <a:lnTo>
                  <a:pt x="150989" y="1536811"/>
                </a:lnTo>
                <a:lnTo>
                  <a:pt x="150989" y="1498186"/>
                </a:lnTo>
                <a:lnTo>
                  <a:pt x="148648" y="1458391"/>
                </a:lnTo>
                <a:lnTo>
                  <a:pt x="143967" y="1418595"/>
                </a:lnTo>
                <a:lnTo>
                  <a:pt x="138114" y="1378799"/>
                </a:lnTo>
                <a:lnTo>
                  <a:pt x="133432" y="1339004"/>
                </a:lnTo>
                <a:lnTo>
                  <a:pt x="129921" y="1299208"/>
                </a:lnTo>
                <a:lnTo>
                  <a:pt x="131092" y="1261754"/>
                </a:lnTo>
                <a:lnTo>
                  <a:pt x="135773" y="1225469"/>
                </a:lnTo>
                <a:lnTo>
                  <a:pt x="146308" y="1190356"/>
                </a:lnTo>
                <a:lnTo>
                  <a:pt x="161523" y="1161094"/>
                </a:lnTo>
                <a:lnTo>
                  <a:pt x="181421" y="1133003"/>
                </a:lnTo>
                <a:lnTo>
                  <a:pt x="204830" y="1108424"/>
                </a:lnTo>
                <a:lnTo>
                  <a:pt x="231751" y="1083844"/>
                </a:lnTo>
                <a:lnTo>
                  <a:pt x="259842" y="1061605"/>
                </a:lnTo>
                <a:lnTo>
                  <a:pt x="289103" y="1039367"/>
                </a:lnTo>
                <a:lnTo>
                  <a:pt x="318365" y="1017128"/>
                </a:lnTo>
                <a:lnTo>
                  <a:pt x="347626" y="994889"/>
                </a:lnTo>
                <a:lnTo>
                  <a:pt x="374547" y="971480"/>
                </a:lnTo>
                <a:lnTo>
                  <a:pt x="397956" y="944560"/>
                </a:lnTo>
                <a:lnTo>
                  <a:pt x="419024" y="918809"/>
                </a:lnTo>
                <a:lnTo>
                  <a:pt x="435411" y="889548"/>
                </a:lnTo>
                <a:lnTo>
                  <a:pt x="449456" y="857946"/>
                </a:lnTo>
                <a:lnTo>
                  <a:pt x="461161" y="824002"/>
                </a:lnTo>
                <a:lnTo>
                  <a:pt x="471695" y="788889"/>
                </a:lnTo>
                <a:lnTo>
                  <a:pt x="481059" y="753775"/>
                </a:lnTo>
                <a:lnTo>
                  <a:pt x="490422" y="717491"/>
                </a:lnTo>
                <a:lnTo>
                  <a:pt x="500956" y="683547"/>
                </a:lnTo>
                <a:lnTo>
                  <a:pt x="512661" y="649604"/>
                </a:lnTo>
                <a:lnTo>
                  <a:pt x="526706" y="618002"/>
                </a:lnTo>
                <a:lnTo>
                  <a:pt x="544263" y="589911"/>
                </a:lnTo>
                <a:lnTo>
                  <a:pt x="565332" y="564161"/>
                </a:lnTo>
                <a:lnTo>
                  <a:pt x="591082" y="543092"/>
                </a:lnTo>
                <a:lnTo>
                  <a:pt x="619173" y="525535"/>
                </a:lnTo>
                <a:lnTo>
                  <a:pt x="650775" y="511490"/>
                </a:lnTo>
                <a:lnTo>
                  <a:pt x="684718" y="499785"/>
                </a:lnTo>
                <a:lnTo>
                  <a:pt x="718662" y="489251"/>
                </a:lnTo>
                <a:lnTo>
                  <a:pt x="754946" y="479888"/>
                </a:lnTo>
                <a:lnTo>
                  <a:pt x="790059" y="470524"/>
                </a:lnTo>
                <a:lnTo>
                  <a:pt x="825173" y="459990"/>
                </a:lnTo>
                <a:lnTo>
                  <a:pt x="859116" y="448285"/>
                </a:lnTo>
                <a:lnTo>
                  <a:pt x="890719" y="434240"/>
                </a:lnTo>
                <a:lnTo>
                  <a:pt x="919980" y="417853"/>
                </a:lnTo>
                <a:lnTo>
                  <a:pt x="945730" y="396785"/>
                </a:lnTo>
                <a:lnTo>
                  <a:pt x="972651" y="373376"/>
                </a:lnTo>
                <a:lnTo>
                  <a:pt x="996060" y="346455"/>
                </a:lnTo>
                <a:lnTo>
                  <a:pt x="1018299" y="318364"/>
                </a:lnTo>
                <a:lnTo>
                  <a:pt x="1040537" y="289103"/>
                </a:lnTo>
                <a:lnTo>
                  <a:pt x="1062776" y="259841"/>
                </a:lnTo>
                <a:lnTo>
                  <a:pt x="1085015" y="231750"/>
                </a:lnTo>
                <a:lnTo>
                  <a:pt x="1109594" y="204830"/>
                </a:lnTo>
                <a:lnTo>
                  <a:pt x="1134174" y="181421"/>
                </a:lnTo>
                <a:lnTo>
                  <a:pt x="1162265" y="161523"/>
                </a:lnTo>
                <a:lnTo>
                  <a:pt x="1191526" y="146307"/>
                </a:lnTo>
                <a:lnTo>
                  <a:pt x="1226640" y="135773"/>
                </a:lnTo>
                <a:lnTo>
                  <a:pt x="1262924" y="131091"/>
                </a:lnTo>
                <a:lnTo>
                  <a:pt x="1300379" y="129921"/>
                </a:lnTo>
                <a:lnTo>
                  <a:pt x="1340175" y="133432"/>
                </a:lnTo>
                <a:lnTo>
                  <a:pt x="1379970" y="138114"/>
                </a:lnTo>
                <a:lnTo>
                  <a:pt x="1419766" y="143966"/>
                </a:lnTo>
                <a:lnTo>
                  <a:pt x="1459561" y="148648"/>
                </a:lnTo>
                <a:lnTo>
                  <a:pt x="1499357" y="150989"/>
                </a:lnTo>
                <a:lnTo>
                  <a:pt x="1537982" y="150989"/>
                </a:lnTo>
                <a:lnTo>
                  <a:pt x="1574266" y="146307"/>
                </a:lnTo>
                <a:lnTo>
                  <a:pt x="1610550" y="136943"/>
                </a:lnTo>
                <a:lnTo>
                  <a:pt x="1645664" y="122898"/>
                </a:lnTo>
                <a:lnTo>
                  <a:pt x="1680778" y="104171"/>
                </a:lnTo>
                <a:lnTo>
                  <a:pt x="1715892" y="85443"/>
                </a:lnTo>
                <a:lnTo>
                  <a:pt x="1751005" y="64375"/>
                </a:lnTo>
                <a:lnTo>
                  <a:pt x="1784949" y="44477"/>
                </a:lnTo>
                <a:lnTo>
                  <a:pt x="1821233" y="26920"/>
                </a:lnTo>
                <a:lnTo>
                  <a:pt x="1856347" y="12875"/>
                </a:lnTo>
                <a:lnTo>
                  <a:pt x="1892631" y="3511"/>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23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0E634-BC25-C7CC-294A-CEF79FC5C4D3}"/>
              </a:ext>
            </a:extLst>
          </p:cNvPr>
          <p:cNvSpPr>
            <a:spLocks noGrp="1"/>
          </p:cNvSpPr>
          <p:nvPr>
            <p:ph type="title"/>
          </p:nvPr>
        </p:nvSpPr>
        <p:spPr>
          <a:xfrm>
            <a:off x="938758" y="382385"/>
            <a:ext cx="7633742" cy="596022"/>
          </a:xfrm>
        </p:spPr>
        <p:txBody>
          <a:bodyPr>
            <a:normAutofit fontScale="90000"/>
          </a:bodyPr>
          <a:lstStyle/>
          <a:p>
            <a:pPr algn="ctr"/>
            <a:r>
              <a:rPr lang="en-US" dirty="0"/>
              <a:t>Space/place</a:t>
            </a:r>
          </a:p>
        </p:txBody>
      </p:sp>
      <p:sp>
        <p:nvSpPr>
          <p:cNvPr id="3" name="Content Placeholder 2">
            <a:extLst>
              <a:ext uri="{FF2B5EF4-FFF2-40B4-BE49-F238E27FC236}">
                <a16:creationId xmlns:a16="http://schemas.microsoft.com/office/drawing/2014/main" id="{44BA06AB-6860-3C51-374B-3665CB84E7D8}"/>
              </a:ext>
            </a:extLst>
          </p:cNvPr>
          <p:cNvSpPr>
            <a:spLocks noGrp="1"/>
          </p:cNvSpPr>
          <p:nvPr>
            <p:ph idx="1"/>
          </p:nvPr>
        </p:nvSpPr>
        <p:spPr>
          <a:xfrm>
            <a:off x="938757" y="1135974"/>
            <a:ext cx="7870705" cy="1083119"/>
          </a:xfrm>
        </p:spPr>
        <p:txBody>
          <a:bodyPr>
            <a:normAutofit fontScale="70000" lnSpcReduction="20000"/>
          </a:bodyPr>
          <a:lstStyle/>
          <a:p>
            <a:pPr marL="0" indent="0">
              <a:buNone/>
            </a:pPr>
            <a:r>
              <a:rPr lang="en-US" sz="4000" b="1" dirty="0"/>
              <a:t>Indian Thought is About Space Referencing</a:t>
            </a:r>
          </a:p>
          <a:p>
            <a:pPr marL="0" indent="0">
              <a:buNone/>
            </a:pPr>
            <a:endParaRPr lang="en-US" dirty="0"/>
          </a:p>
          <a:p>
            <a:pPr marL="0" indent="0" algn="r">
              <a:buNone/>
            </a:pPr>
            <a:r>
              <a:rPr lang="en-US" sz="2200" dirty="0"/>
              <a:t>-Leroy Little Bear</a:t>
            </a:r>
          </a:p>
        </p:txBody>
      </p:sp>
      <p:pic>
        <p:nvPicPr>
          <p:cNvPr id="6146" name="Picture 2" descr="Landscape with Milky way galaxy Earth view from space with Milky way galaxy  Elements of this image furnished by NASA | Premium AI-generated image">
            <a:extLst>
              <a:ext uri="{FF2B5EF4-FFF2-40B4-BE49-F238E27FC236}">
                <a16:creationId xmlns:a16="http://schemas.microsoft.com/office/drawing/2014/main" id="{A3ED6887-F076-E52B-EA46-0A0B198DFA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829" y="2461519"/>
            <a:ext cx="8792962" cy="4396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23374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00F6F-5CD3-6900-A121-7D63D84D967F}"/>
              </a:ext>
            </a:extLst>
          </p:cNvPr>
          <p:cNvSpPr>
            <a:spLocks noGrp="1"/>
          </p:cNvSpPr>
          <p:nvPr>
            <p:ph type="title"/>
          </p:nvPr>
        </p:nvSpPr>
        <p:spPr>
          <a:xfrm>
            <a:off x="978153" y="716922"/>
            <a:ext cx="7633742" cy="1492132"/>
          </a:xfrm>
        </p:spPr>
        <p:txBody>
          <a:bodyPr/>
          <a:lstStyle/>
          <a:p>
            <a:pPr algn="ctr"/>
            <a:r>
              <a:rPr lang="en-US" dirty="0"/>
              <a:t>[Blackfoot] Language is process/action</a:t>
            </a:r>
          </a:p>
        </p:txBody>
      </p:sp>
      <p:sp>
        <p:nvSpPr>
          <p:cNvPr id="3" name="Content Placeholder 2">
            <a:extLst>
              <a:ext uri="{FF2B5EF4-FFF2-40B4-BE49-F238E27FC236}">
                <a16:creationId xmlns:a16="http://schemas.microsoft.com/office/drawing/2014/main" id="{07F2881C-2229-C09B-437F-E3A3478B566F}"/>
              </a:ext>
            </a:extLst>
          </p:cNvPr>
          <p:cNvSpPr>
            <a:spLocks noGrp="1"/>
          </p:cNvSpPr>
          <p:nvPr>
            <p:ph idx="1"/>
          </p:nvPr>
        </p:nvSpPr>
        <p:spPr>
          <a:xfrm>
            <a:off x="735980" y="2464421"/>
            <a:ext cx="8118088" cy="1683833"/>
          </a:xfrm>
        </p:spPr>
        <p:txBody>
          <a:bodyPr/>
          <a:lstStyle/>
          <a:p>
            <a:pPr marL="0" indent="0">
              <a:buNone/>
            </a:pPr>
            <a:r>
              <a:rPr lang="en-US" sz="3600" b="1" dirty="0"/>
              <a:t>Indian Language is Process Oriented</a:t>
            </a:r>
          </a:p>
          <a:p>
            <a:pPr marL="0" indent="0">
              <a:buNone/>
            </a:pPr>
            <a:endParaRPr lang="en-US" dirty="0"/>
          </a:p>
          <a:p>
            <a:pPr marL="0" indent="0" algn="r">
              <a:buNone/>
            </a:pPr>
            <a:r>
              <a:rPr lang="en-US" dirty="0"/>
              <a:t>-Leroy Little Bear</a:t>
            </a:r>
          </a:p>
        </p:txBody>
      </p:sp>
      <p:pic>
        <p:nvPicPr>
          <p:cNvPr id="4" name="Picture 3">
            <a:extLst>
              <a:ext uri="{FF2B5EF4-FFF2-40B4-BE49-F238E27FC236}">
                <a16:creationId xmlns:a16="http://schemas.microsoft.com/office/drawing/2014/main" id="{BDDFACB9-E715-A340-A4A0-558949677F23}"/>
              </a:ext>
            </a:extLst>
          </p:cNvPr>
          <p:cNvPicPr>
            <a:picLocks noChangeAspect="1"/>
          </p:cNvPicPr>
          <p:nvPr/>
        </p:nvPicPr>
        <p:blipFill>
          <a:blip r:embed="rId2"/>
          <a:stretch>
            <a:fillRect/>
          </a:stretch>
        </p:blipFill>
        <p:spPr>
          <a:xfrm>
            <a:off x="938758" y="4576166"/>
            <a:ext cx="7772400" cy="1564912"/>
          </a:xfrm>
          <a:prstGeom prst="rect">
            <a:avLst/>
          </a:prstGeom>
        </p:spPr>
      </p:pic>
    </p:spTree>
    <p:extLst>
      <p:ext uri="{BB962C8B-B14F-4D97-AF65-F5344CB8AC3E}">
        <p14:creationId xmlns:p14="http://schemas.microsoft.com/office/powerpoint/2010/main" val="13122986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741BE-8A09-C6E2-5234-E1202B289E22}"/>
              </a:ext>
            </a:extLst>
          </p:cNvPr>
          <p:cNvSpPr>
            <a:spLocks noGrp="1"/>
          </p:cNvSpPr>
          <p:nvPr>
            <p:ph type="title"/>
          </p:nvPr>
        </p:nvSpPr>
        <p:spPr>
          <a:xfrm>
            <a:off x="938758" y="382385"/>
            <a:ext cx="4488206" cy="1492132"/>
          </a:xfrm>
        </p:spPr>
        <p:txBody>
          <a:bodyPr>
            <a:normAutofit/>
          </a:bodyPr>
          <a:lstStyle/>
          <a:p>
            <a:r>
              <a:rPr lang="en-US" dirty="0"/>
              <a:t>Western &amp; Native Science</a:t>
            </a:r>
          </a:p>
        </p:txBody>
      </p:sp>
      <p:sp>
        <p:nvSpPr>
          <p:cNvPr id="3" name="Content Placeholder 2">
            <a:extLst>
              <a:ext uri="{FF2B5EF4-FFF2-40B4-BE49-F238E27FC236}">
                <a16:creationId xmlns:a16="http://schemas.microsoft.com/office/drawing/2014/main" id="{774DB11C-DD30-4844-DD57-67A40B97FEC4}"/>
              </a:ext>
            </a:extLst>
          </p:cNvPr>
          <p:cNvSpPr>
            <a:spLocks noGrp="1"/>
          </p:cNvSpPr>
          <p:nvPr>
            <p:ph idx="1"/>
          </p:nvPr>
        </p:nvSpPr>
        <p:spPr>
          <a:xfrm>
            <a:off x="735979" y="1868078"/>
            <a:ext cx="5051504" cy="4822653"/>
          </a:xfrm>
        </p:spPr>
        <p:txBody>
          <a:bodyPr>
            <a:normAutofit lnSpcReduction="10000"/>
          </a:bodyPr>
          <a:lstStyle/>
          <a:p>
            <a:r>
              <a:rPr lang="en-US" sz="2400" dirty="0">
                <a:solidFill>
                  <a:srgbClr val="000000"/>
                </a:solidFill>
              </a:rPr>
              <a:t>Western Science is largely aimed at exploration</a:t>
            </a:r>
          </a:p>
          <a:p>
            <a:r>
              <a:rPr lang="en-US" sz="2400" dirty="0">
                <a:solidFill>
                  <a:srgbClr val="000000"/>
                </a:solidFill>
              </a:rPr>
              <a:t>Native Science is aimed at Sustainability </a:t>
            </a:r>
          </a:p>
          <a:p>
            <a:r>
              <a:rPr lang="en-US" sz="2400" dirty="0">
                <a:solidFill>
                  <a:srgbClr val="000000"/>
                </a:solidFill>
              </a:rPr>
              <a:t>We exist in a very narrow gap of ideal conditions</a:t>
            </a:r>
          </a:p>
          <a:p>
            <a:pPr lvl="1"/>
            <a:r>
              <a:rPr lang="en-US" sz="2000" dirty="0">
                <a:solidFill>
                  <a:srgbClr val="000000"/>
                </a:solidFill>
              </a:rPr>
              <a:t>We need to maintain those conditions if we are to be around as long as the fish has.</a:t>
            </a:r>
          </a:p>
          <a:p>
            <a:pPr lvl="1"/>
            <a:r>
              <a:rPr lang="en-US" sz="2000" b="1" dirty="0">
                <a:solidFill>
                  <a:srgbClr val="000000"/>
                </a:solidFill>
              </a:rPr>
              <a:t>But have we ever asked the fish what his secret is?</a:t>
            </a:r>
          </a:p>
          <a:p>
            <a:pPr marL="457200" lvl="1" indent="0" algn="r">
              <a:buNone/>
            </a:pPr>
            <a:r>
              <a:rPr lang="en-US" dirty="0">
                <a:solidFill>
                  <a:srgbClr val="000000"/>
                </a:solidFill>
              </a:rPr>
              <a:t>-Leroy Little Bear</a:t>
            </a:r>
          </a:p>
        </p:txBody>
      </p:sp>
      <p:pic>
        <p:nvPicPr>
          <p:cNvPr id="8194" name="Picture 2" descr="Native Science: Natural Laws of Interdependence [Book]">
            <a:extLst>
              <a:ext uri="{FF2B5EF4-FFF2-40B4-BE49-F238E27FC236}">
                <a16:creationId xmlns:a16="http://schemas.microsoft.com/office/drawing/2014/main" id="{E15E81FB-BDE5-22AE-2CA2-78F04B51F10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12321" y="1177511"/>
            <a:ext cx="2926936" cy="4502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765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07F98-F78C-E80A-B3D0-3FFA987C5A87}"/>
              </a:ext>
            </a:extLst>
          </p:cNvPr>
          <p:cNvSpPr>
            <a:spLocks noGrp="1"/>
          </p:cNvSpPr>
          <p:nvPr>
            <p:ph type="title"/>
          </p:nvPr>
        </p:nvSpPr>
        <p:spPr>
          <a:xfrm>
            <a:off x="938758" y="382385"/>
            <a:ext cx="7633742" cy="1492132"/>
          </a:xfrm>
        </p:spPr>
        <p:txBody>
          <a:bodyPr>
            <a:normAutofit/>
          </a:bodyPr>
          <a:lstStyle/>
          <a:p>
            <a:r>
              <a:rPr lang="en-US" dirty="0"/>
              <a:t>Some observations</a:t>
            </a:r>
          </a:p>
        </p:txBody>
      </p:sp>
      <p:sp>
        <p:nvSpPr>
          <p:cNvPr id="3" name="Content Placeholder 2">
            <a:extLst>
              <a:ext uri="{FF2B5EF4-FFF2-40B4-BE49-F238E27FC236}">
                <a16:creationId xmlns:a16="http://schemas.microsoft.com/office/drawing/2014/main" id="{493C1556-7E5F-B6A1-AB1D-A3620935DA5A}"/>
              </a:ext>
            </a:extLst>
          </p:cNvPr>
          <p:cNvSpPr>
            <a:spLocks noGrp="1"/>
          </p:cNvSpPr>
          <p:nvPr>
            <p:ph idx="1"/>
          </p:nvPr>
        </p:nvSpPr>
        <p:spPr>
          <a:xfrm>
            <a:off x="827245" y="1326993"/>
            <a:ext cx="4511923" cy="4552597"/>
          </a:xfrm>
        </p:spPr>
        <p:txBody>
          <a:bodyPr>
            <a:normAutofit fontScale="92500"/>
          </a:bodyPr>
          <a:lstStyle/>
          <a:p>
            <a:pPr marL="0" indent="0">
              <a:buNone/>
            </a:pPr>
            <a:r>
              <a:rPr lang="en-US" sz="2800" b="1" dirty="0"/>
              <a:t>Higgs Particle/field</a:t>
            </a:r>
          </a:p>
          <a:p>
            <a:pPr lvl="1"/>
            <a:r>
              <a:rPr lang="en-US" sz="2400" b="1" dirty="0"/>
              <a:t>Native Science would say Transformation/spirit</a:t>
            </a:r>
          </a:p>
          <a:p>
            <a:pPr lvl="1"/>
            <a:r>
              <a:rPr lang="en-US" sz="2400" b="1" dirty="0"/>
              <a:t>Grand Unified Theory </a:t>
            </a:r>
          </a:p>
          <a:p>
            <a:pPr lvl="2"/>
            <a:r>
              <a:rPr lang="en-US" sz="2000" b="1" dirty="0"/>
              <a:t>will never happen – cannot reproduce energy level, the big bang</a:t>
            </a:r>
          </a:p>
          <a:p>
            <a:pPr lvl="1"/>
            <a:r>
              <a:rPr lang="en-US" sz="2400" b="1" dirty="0"/>
              <a:t>Superstring Theory, maybe</a:t>
            </a:r>
          </a:p>
          <a:p>
            <a:pPr lvl="1"/>
            <a:r>
              <a:rPr lang="en-US" sz="2400" b="1" dirty="0"/>
              <a:t>It is about flux, process &amp; action</a:t>
            </a:r>
          </a:p>
          <a:p>
            <a:pPr lvl="1" algn="r"/>
            <a:r>
              <a:rPr lang="en-US" sz="1900" dirty="0"/>
              <a:t>Leroy Little Bear</a:t>
            </a:r>
          </a:p>
        </p:txBody>
      </p:sp>
      <p:pic>
        <p:nvPicPr>
          <p:cNvPr id="9218" name="Picture 2" descr="Higgs Boson | CMS Experiment">
            <a:extLst>
              <a:ext uri="{FF2B5EF4-FFF2-40B4-BE49-F238E27FC236}">
                <a16:creationId xmlns:a16="http://schemas.microsoft.com/office/drawing/2014/main" id="{4C83DA3E-4CB2-432D-ED00-0DAA46E0DD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4117" r="30879" b="-1"/>
          <a:stretch/>
        </p:blipFill>
        <p:spPr bwMode="auto">
          <a:xfrm>
            <a:off x="5450681" y="1414401"/>
            <a:ext cx="3506388" cy="4377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8908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3AF51F0-1E98-8A39-EBA1-3E3AF6549430}"/>
              </a:ext>
            </a:extLst>
          </p:cNvPr>
          <p:cNvGraphicFramePr>
            <a:graphicFrameLocks noGrp="1"/>
          </p:cNvGraphicFramePr>
          <p:nvPr>
            <p:extLst>
              <p:ext uri="{D42A27DB-BD31-4B8C-83A1-F6EECF244321}">
                <p14:modId xmlns:p14="http://schemas.microsoft.com/office/powerpoint/2010/main" val="1166961191"/>
              </p:ext>
            </p:extLst>
          </p:nvPr>
        </p:nvGraphicFramePr>
        <p:xfrm>
          <a:off x="1376852" y="506511"/>
          <a:ext cx="6747643" cy="4979887"/>
        </p:xfrm>
        <a:graphic>
          <a:graphicData uri="http://schemas.openxmlformats.org/drawingml/2006/table">
            <a:tbl>
              <a:tblPr firstRow="1" bandRow="1">
                <a:tableStyleId>{5C22544A-7EE6-4342-B048-85BDC9FD1C3A}</a:tableStyleId>
              </a:tblPr>
              <a:tblGrid>
                <a:gridCol w="1904577">
                  <a:extLst>
                    <a:ext uri="{9D8B030D-6E8A-4147-A177-3AD203B41FA5}">
                      <a16:colId xmlns:a16="http://schemas.microsoft.com/office/drawing/2014/main" val="1190903596"/>
                    </a:ext>
                  </a:extLst>
                </a:gridCol>
                <a:gridCol w="2353511">
                  <a:extLst>
                    <a:ext uri="{9D8B030D-6E8A-4147-A177-3AD203B41FA5}">
                      <a16:colId xmlns:a16="http://schemas.microsoft.com/office/drawing/2014/main" val="617497772"/>
                    </a:ext>
                  </a:extLst>
                </a:gridCol>
                <a:gridCol w="2489555">
                  <a:extLst>
                    <a:ext uri="{9D8B030D-6E8A-4147-A177-3AD203B41FA5}">
                      <a16:colId xmlns:a16="http://schemas.microsoft.com/office/drawing/2014/main" val="582759536"/>
                    </a:ext>
                  </a:extLst>
                </a:gridCol>
              </a:tblGrid>
              <a:tr h="452717">
                <a:tc>
                  <a:txBody>
                    <a:bodyPr/>
                    <a:lstStyle/>
                    <a:p>
                      <a:endParaRPr lang="en-US" dirty="0"/>
                    </a:p>
                  </a:txBody>
                  <a:tcPr/>
                </a:tc>
                <a:tc>
                  <a:txBody>
                    <a:bodyPr/>
                    <a:lstStyle/>
                    <a:p>
                      <a:r>
                        <a:rPr lang="en-US" b="1" dirty="0"/>
                        <a:t>Quantum Physics</a:t>
                      </a:r>
                    </a:p>
                  </a:txBody>
                  <a:tcPr/>
                </a:tc>
                <a:tc>
                  <a:txBody>
                    <a:bodyPr/>
                    <a:lstStyle/>
                    <a:p>
                      <a:r>
                        <a:rPr lang="en-US" b="1" dirty="0"/>
                        <a:t>Native Science</a:t>
                      </a:r>
                    </a:p>
                  </a:txBody>
                  <a:tcPr/>
                </a:tc>
                <a:extLst>
                  <a:ext uri="{0D108BD9-81ED-4DB2-BD59-A6C34878D82A}">
                    <a16:rowId xmlns:a16="http://schemas.microsoft.com/office/drawing/2014/main" val="3540756361"/>
                  </a:ext>
                </a:extLst>
              </a:tr>
              <a:tr h="452717">
                <a:tc>
                  <a:txBody>
                    <a:bodyPr/>
                    <a:lstStyle/>
                    <a:p>
                      <a:r>
                        <a:rPr lang="en-US" b="1" dirty="0"/>
                        <a:t>Consciousness</a:t>
                      </a:r>
                    </a:p>
                  </a:txBody>
                  <a:tcPr/>
                </a:tc>
                <a:tc>
                  <a:txBody>
                    <a:bodyPr/>
                    <a:lstStyle/>
                    <a:p>
                      <a:r>
                        <a:rPr lang="en-US" sz="1600" dirty="0"/>
                        <a:t>Affects reality</a:t>
                      </a:r>
                    </a:p>
                  </a:txBody>
                  <a:tcPr/>
                </a:tc>
                <a:tc>
                  <a:txBody>
                    <a:bodyPr/>
                    <a:lstStyle/>
                    <a:p>
                      <a:r>
                        <a:rPr lang="en-US" sz="1600" dirty="0"/>
                        <a:t>Affects Reality</a:t>
                      </a:r>
                    </a:p>
                  </a:txBody>
                  <a:tcPr/>
                </a:tc>
                <a:extLst>
                  <a:ext uri="{0D108BD9-81ED-4DB2-BD59-A6C34878D82A}">
                    <a16:rowId xmlns:a16="http://schemas.microsoft.com/office/drawing/2014/main" val="3972874408"/>
                  </a:ext>
                </a:extLst>
              </a:tr>
              <a:tr h="452717">
                <a:tc>
                  <a:txBody>
                    <a:bodyPr/>
                    <a:lstStyle/>
                    <a:p>
                      <a:r>
                        <a:rPr lang="en-US" b="1" dirty="0"/>
                        <a:t>Matter/objects</a:t>
                      </a:r>
                    </a:p>
                  </a:txBody>
                  <a:tcPr/>
                </a:tc>
                <a:tc>
                  <a:txBody>
                    <a:bodyPr/>
                    <a:lstStyle/>
                    <a:p>
                      <a:r>
                        <a:rPr lang="en-US" sz="1600" dirty="0"/>
                        <a:t>Space curvature</a:t>
                      </a:r>
                    </a:p>
                  </a:txBody>
                  <a:tcPr/>
                </a:tc>
                <a:tc>
                  <a:txBody>
                    <a:bodyPr/>
                    <a:lstStyle/>
                    <a:p>
                      <a:r>
                        <a:rPr lang="en-US" sz="1600" dirty="0"/>
                        <a:t>Description</a:t>
                      </a:r>
                    </a:p>
                  </a:txBody>
                  <a:tcPr/>
                </a:tc>
                <a:extLst>
                  <a:ext uri="{0D108BD9-81ED-4DB2-BD59-A6C34878D82A}">
                    <a16:rowId xmlns:a16="http://schemas.microsoft.com/office/drawing/2014/main" val="478034883"/>
                  </a:ext>
                </a:extLst>
              </a:tr>
              <a:tr h="452717">
                <a:tc>
                  <a:txBody>
                    <a:bodyPr/>
                    <a:lstStyle/>
                    <a:p>
                      <a:r>
                        <a:rPr lang="en-US" b="1" dirty="0"/>
                        <a:t>Time</a:t>
                      </a:r>
                    </a:p>
                  </a:txBody>
                  <a:tcPr/>
                </a:tc>
                <a:tc>
                  <a:txBody>
                    <a:bodyPr/>
                    <a:lstStyle/>
                    <a:p>
                      <a:r>
                        <a:rPr lang="en-US" sz="1600" dirty="0"/>
                        <a:t>Space/Time continuum</a:t>
                      </a:r>
                    </a:p>
                  </a:txBody>
                  <a:tcPr/>
                </a:tc>
                <a:tc>
                  <a:txBody>
                    <a:bodyPr/>
                    <a:lstStyle/>
                    <a:p>
                      <a:r>
                        <a:rPr lang="en-US" sz="1600" dirty="0"/>
                        <a:t>Just is</a:t>
                      </a:r>
                    </a:p>
                  </a:txBody>
                  <a:tcPr/>
                </a:tc>
                <a:extLst>
                  <a:ext uri="{0D108BD9-81ED-4DB2-BD59-A6C34878D82A}">
                    <a16:rowId xmlns:a16="http://schemas.microsoft.com/office/drawing/2014/main" val="3529080317"/>
                  </a:ext>
                </a:extLst>
              </a:tr>
              <a:tr h="452717">
                <a:tc>
                  <a:txBody>
                    <a:bodyPr/>
                    <a:lstStyle/>
                    <a:p>
                      <a:r>
                        <a:rPr lang="en-US" b="1" dirty="0"/>
                        <a:t>Matter</a:t>
                      </a:r>
                    </a:p>
                  </a:txBody>
                  <a:tcPr/>
                </a:tc>
                <a:tc>
                  <a:txBody>
                    <a:bodyPr/>
                    <a:lstStyle/>
                    <a:p>
                      <a:r>
                        <a:rPr lang="en-US" sz="1600" dirty="0"/>
                        <a:t>Particle/wave duality</a:t>
                      </a:r>
                    </a:p>
                  </a:txBody>
                  <a:tcPr/>
                </a:tc>
                <a:tc>
                  <a:txBody>
                    <a:bodyPr/>
                    <a:lstStyle/>
                    <a:p>
                      <a:r>
                        <a:rPr lang="en-US" sz="1600" dirty="0"/>
                        <a:t>Wave</a:t>
                      </a:r>
                    </a:p>
                  </a:txBody>
                  <a:tcPr/>
                </a:tc>
                <a:extLst>
                  <a:ext uri="{0D108BD9-81ED-4DB2-BD59-A6C34878D82A}">
                    <a16:rowId xmlns:a16="http://schemas.microsoft.com/office/drawing/2014/main" val="3654829854"/>
                  </a:ext>
                </a:extLst>
              </a:tr>
              <a:tr h="452717">
                <a:tc>
                  <a:txBody>
                    <a:bodyPr/>
                    <a:lstStyle/>
                    <a:p>
                      <a:r>
                        <a:rPr lang="en-US" b="1" dirty="0"/>
                        <a:t>Reality</a:t>
                      </a:r>
                    </a:p>
                  </a:txBody>
                  <a:tcPr/>
                </a:tc>
                <a:tc>
                  <a:txBody>
                    <a:bodyPr/>
                    <a:lstStyle/>
                    <a:p>
                      <a:r>
                        <a:rPr lang="en-US" sz="1600" dirty="0"/>
                        <a:t>No deep reality</a:t>
                      </a:r>
                    </a:p>
                  </a:txBody>
                  <a:tcPr/>
                </a:tc>
                <a:tc>
                  <a:txBody>
                    <a:bodyPr/>
                    <a:lstStyle/>
                    <a:p>
                      <a:r>
                        <a:rPr lang="en-US" sz="1600" dirty="0"/>
                        <a:t>Subjective</a:t>
                      </a:r>
                    </a:p>
                  </a:txBody>
                  <a:tcPr/>
                </a:tc>
                <a:extLst>
                  <a:ext uri="{0D108BD9-81ED-4DB2-BD59-A6C34878D82A}">
                    <a16:rowId xmlns:a16="http://schemas.microsoft.com/office/drawing/2014/main" val="3892236573"/>
                  </a:ext>
                </a:extLst>
              </a:tr>
              <a:tr h="452717">
                <a:tc>
                  <a:txBody>
                    <a:bodyPr/>
                    <a:lstStyle/>
                    <a:p>
                      <a:r>
                        <a:rPr lang="en-US" b="1" dirty="0"/>
                        <a:t>Cause/effect</a:t>
                      </a:r>
                    </a:p>
                  </a:txBody>
                  <a:tcPr/>
                </a:tc>
                <a:tc>
                  <a:txBody>
                    <a:bodyPr/>
                    <a:lstStyle/>
                    <a:p>
                      <a:r>
                        <a:rPr lang="en-US" sz="1600" dirty="0"/>
                        <a:t>Paradox</a:t>
                      </a:r>
                    </a:p>
                  </a:txBody>
                  <a:tcPr/>
                </a:tc>
                <a:tc>
                  <a:txBody>
                    <a:bodyPr/>
                    <a:lstStyle/>
                    <a:p>
                      <a:r>
                        <a:rPr lang="en-US" sz="1600" dirty="0"/>
                        <a:t>All cause/effect</a:t>
                      </a:r>
                    </a:p>
                  </a:txBody>
                  <a:tcPr/>
                </a:tc>
                <a:extLst>
                  <a:ext uri="{0D108BD9-81ED-4DB2-BD59-A6C34878D82A}">
                    <a16:rowId xmlns:a16="http://schemas.microsoft.com/office/drawing/2014/main" val="2715611"/>
                  </a:ext>
                </a:extLst>
              </a:tr>
              <a:tr h="452717">
                <a:tc>
                  <a:txBody>
                    <a:bodyPr/>
                    <a:lstStyle/>
                    <a:p>
                      <a:r>
                        <a:rPr lang="en-US" b="1" dirty="0"/>
                        <a:t>Perspective</a:t>
                      </a:r>
                    </a:p>
                  </a:txBody>
                  <a:tcPr/>
                </a:tc>
                <a:tc>
                  <a:txBody>
                    <a:bodyPr/>
                    <a:lstStyle/>
                    <a:p>
                      <a:r>
                        <a:rPr lang="en-US" sz="1600" dirty="0"/>
                        <a:t>Reductionist</a:t>
                      </a:r>
                    </a:p>
                  </a:txBody>
                  <a:tcPr/>
                </a:tc>
                <a:tc>
                  <a:txBody>
                    <a:bodyPr/>
                    <a:lstStyle/>
                    <a:p>
                      <a:r>
                        <a:rPr lang="en-US" sz="1600" dirty="0"/>
                        <a:t>Wholistic</a:t>
                      </a:r>
                    </a:p>
                  </a:txBody>
                  <a:tcPr/>
                </a:tc>
                <a:extLst>
                  <a:ext uri="{0D108BD9-81ED-4DB2-BD59-A6C34878D82A}">
                    <a16:rowId xmlns:a16="http://schemas.microsoft.com/office/drawing/2014/main" val="2656524729"/>
                  </a:ext>
                </a:extLst>
              </a:tr>
              <a:tr h="452717">
                <a:tc>
                  <a:txBody>
                    <a:bodyPr/>
                    <a:lstStyle/>
                    <a:p>
                      <a:r>
                        <a:rPr lang="en-US" b="1" dirty="0"/>
                        <a:t>Method</a:t>
                      </a:r>
                    </a:p>
                  </a:txBody>
                  <a:tcPr/>
                </a:tc>
                <a:tc>
                  <a:txBody>
                    <a:bodyPr/>
                    <a:lstStyle/>
                    <a:p>
                      <a:r>
                        <a:rPr lang="en-US" sz="1600" dirty="0"/>
                        <a:t>Experiment/proof</a:t>
                      </a:r>
                    </a:p>
                  </a:txBody>
                  <a:tcPr/>
                </a:tc>
                <a:tc>
                  <a:txBody>
                    <a:bodyPr/>
                    <a:lstStyle/>
                    <a:p>
                      <a:r>
                        <a:rPr lang="en-US" sz="1600" dirty="0"/>
                        <a:t>Observation</a:t>
                      </a:r>
                    </a:p>
                  </a:txBody>
                  <a:tcPr/>
                </a:tc>
                <a:extLst>
                  <a:ext uri="{0D108BD9-81ED-4DB2-BD59-A6C34878D82A}">
                    <a16:rowId xmlns:a16="http://schemas.microsoft.com/office/drawing/2014/main" val="3511971903"/>
                  </a:ext>
                </a:extLst>
              </a:tr>
              <a:tr h="452717">
                <a:tc>
                  <a:txBody>
                    <a:bodyPr/>
                    <a:lstStyle/>
                    <a:p>
                      <a:r>
                        <a:rPr lang="en-US" b="1" dirty="0"/>
                        <a:t>Knowledge</a:t>
                      </a:r>
                    </a:p>
                  </a:txBody>
                  <a:tcPr/>
                </a:tc>
                <a:tc>
                  <a:txBody>
                    <a:bodyPr/>
                    <a:lstStyle/>
                    <a:p>
                      <a:r>
                        <a:rPr lang="en-US" sz="1600" dirty="0"/>
                        <a:t>Cumulative</a:t>
                      </a:r>
                    </a:p>
                  </a:txBody>
                  <a:tcPr/>
                </a:tc>
                <a:tc>
                  <a:txBody>
                    <a:bodyPr/>
                    <a:lstStyle/>
                    <a:p>
                      <a:r>
                        <a:rPr lang="en-US" sz="1600" dirty="0"/>
                        <a:t>Renewal</a:t>
                      </a:r>
                    </a:p>
                  </a:txBody>
                  <a:tcPr/>
                </a:tc>
                <a:extLst>
                  <a:ext uri="{0D108BD9-81ED-4DB2-BD59-A6C34878D82A}">
                    <a16:rowId xmlns:a16="http://schemas.microsoft.com/office/drawing/2014/main" val="1728458205"/>
                  </a:ext>
                </a:extLst>
              </a:tr>
              <a:tr h="452717">
                <a:tc>
                  <a:txBody>
                    <a:bodyPr/>
                    <a:lstStyle/>
                    <a:p>
                      <a:r>
                        <a:rPr lang="en-US" b="1" dirty="0"/>
                        <a:t>Language</a:t>
                      </a:r>
                    </a:p>
                  </a:txBody>
                  <a:tcPr/>
                </a:tc>
                <a:tc>
                  <a:txBody>
                    <a:bodyPr/>
                    <a:lstStyle/>
                    <a:p>
                      <a:r>
                        <a:rPr lang="en-US" sz="1600" dirty="0"/>
                        <a:t>Binary/math</a:t>
                      </a:r>
                    </a:p>
                  </a:txBody>
                  <a:tcPr/>
                </a:tc>
                <a:tc>
                  <a:txBody>
                    <a:bodyPr/>
                    <a:lstStyle/>
                    <a:p>
                      <a:r>
                        <a:rPr lang="en-US" sz="1600" dirty="0"/>
                        <a:t>Process</a:t>
                      </a:r>
                    </a:p>
                  </a:txBody>
                  <a:tcPr/>
                </a:tc>
                <a:extLst>
                  <a:ext uri="{0D108BD9-81ED-4DB2-BD59-A6C34878D82A}">
                    <a16:rowId xmlns:a16="http://schemas.microsoft.com/office/drawing/2014/main" val="906842443"/>
                  </a:ext>
                </a:extLst>
              </a:tr>
            </a:tbl>
          </a:graphicData>
        </a:graphic>
      </p:graphicFrame>
      <p:sp>
        <p:nvSpPr>
          <p:cNvPr id="5" name="TextBox 4">
            <a:extLst>
              <a:ext uri="{FF2B5EF4-FFF2-40B4-BE49-F238E27FC236}">
                <a16:creationId xmlns:a16="http://schemas.microsoft.com/office/drawing/2014/main" id="{510B79B2-066C-D6A3-C675-979C5BED266C}"/>
              </a:ext>
            </a:extLst>
          </p:cNvPr>
          <p:cNvSpPr txBox="1"/>
          <p:nvPr/>
        </p:nvSpPr>
        <p:spPr>
          <a:xfrm>
            <a:off x="5423338" y="5938345"/>
            <a:ext cx="2701157" cy="369332"/>
          </a:xfrm>
          <a:prstGeom prst="rect">
            <a:avLst/>
          </a:prstGeom>
          <a:noFill/>
        </p:spPr>
        <p:txBody>
          <a:bodyPr wrap="square" rtlCol="0">
            <a:spAutoFit/>
          </a:bodyPr>
          <a:lstStyle/>
          <a:p>
            <a:pPr algn="r"/>
            <a:r>
              <a:rPr lang="en-US" dirty="0"/>
              <a:t>-Leroy Little Bear</a:t>
            </a:r>
          </a:p>
        </p:txBody>
      </p:sp>
    </p:spTree>
    <p:extLst>
      <p:ext uri="{BB962C8B-B14F-4D97-AF65-F5344CB8AC3E}">
        <p14:creationId xmlns:p14="http://schemas.microsoft.com/office/powerpoint/2010/main" val="11064378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80BFE-DDD5-7231-7964-E4F36055EB13}"/>
              </a:ext>
            </a:extLst>
          </p:cNvPr>
          <p:cNvSpPr>
            <a:spLocks noGrp="1"/>
          </p:cNvSpPr>
          <p:nvPr>
            <p:ph type="title"/>
          </p:nvPr>
        </p:nvSpPr>
        <p:spPr>
          <a:xfrm>
            <a:off x="938757" y="645105"/>
            <a:ext cx="3268125" cy="1320855"/>
          </a:xfrm>
        </p:spPr>
        <p:txBody>
          <a:bodyPr>
            <a:normAutofit/>
          </a:bodyPr>
          <a:lstStyle/>
          <a:p>
            <a:r>
              <a:rPr lang="en-US" sz="3800"/>
              <a:t>Transition to Heidegger</a:t>
            </a:r>
          </a:p>
        </p:txBody>
      </p:sp>
      <p:sp>
        <p:nvSpPr>
          <p:cNvPr id="3" name="Content Placeholder 2">
            <a:extLst>
              <a:ext uri="{FF2B5EF4-FFF2-40B4-BE49-F238E27FC236}">
                <a16:creationId xmlns:a16="http://schemas.microsoft.com/office/drawing/2014/main" id="{D97C71E3-EDDD-94D0-BBAE-8374B06F04BD}"/>
              </a:ext>
            </a:extLst>
          </p:cNvPr>
          <p:cNvSpPr>
            <a:spLocks noGrp="1"/>
          </p:cNvSpPr>
          <p:nvPr>
            <p:ph idx="1"/>
          </p:nvPr>
        </p:nvSpPr>
        <p:spPr>
          <a:xfrm>
            <a:off x="938757" y="1842053"/>
            <a:ext cx="3805521" cy="4890051"/>
          </a:xfrm>
        </p:spPr>
        <p:txBody>
          <a:bodyPr>
            <a:normAutofit/>
          </a:bodyPr>
          <a:lstStyle/>
          <a:p>
            <a:pPr marL="0" indent="0">
              <a:buNone/>
            </a:pPr>
            <a:r>
              <a:rPr lang="en-US" sz="2800" b="1" dirty="0">
                <a:latin typeface="Helvetica Neue" panose="02000503000000020004" pitchFamily="2" charset="0"/>
              </a:rPr>
              <a:t>Most adventures in metaphysics attempt to fix upon a few basic concepts and, using these abstract ideas, explain the remainder of the experiential world in those terms.</a:t>
            </a:r>
          </a:p>
          <a:p>
            <a:pPr marL="0" indent="0" algn="r">
              <a:buNone/>
            </a:pPr>
            <a:r>
              <a:rPr lang="en-US" b="1" dirty="0">
                <a:latin typeface="Helvetica Neue" panose="02000503000000020004" pitchFamily="2" charset="0"/>
              </a:rPr>
              <a:t>-Vine Deloria</a:t>
            </a:r>
            <a:endParaRPr lang="en-US" dirty="0"/>
          </a:p>
        </p:txBody>
      </p:sp>
      <p:pic>
        <p:nvPicPr>
          <p:cNvPr id="31746" name="Picture 2" descr="960+ Hubble Telescope Stock Photos, Pictures &amp; Royalty-Free Images - iStock  | Hubble telescope images, Life magazine hubble telescope, Hubble telescope  white background">
            <a:extLst>
              <a:ext uri="{FF2B5EF4-FFF2-40B4-BE49-F238E27FC236}">
                <a16:creationId xmlns:a16="http://schemas.microsoft.com/office/drawing/2014/main" id="{838156E0-9671-3BCC-6B8E-E8C5A08A7A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898" r="25722" b="-2"/>
          <a:stretch/>
        </p:blipFill>
        <p:spPr bwMode="auto">
          <a:xfrm>
            <a:off x="4572000" y="580713"/>
            <a:ext cx="4060728" cy="5407737"/>
          </a:xfrm>
          <a:custGeom>
            <a:avLst/>
            <a:gdLst/>
            <a:ahLst/>
            <a:cxnLst/>
            <a:rect l="l" t="t" r="r" b="b"/>
            <a:pathLst>
              <a:path w="3860171" h="3855489">
                <a:moveTo>
                  <a:pt x="1930086" y="0"/>
                </a:moveTo>
                <a:lnTo>
                  <a:pt x="1967540" y="3511"/>
                </a:lnTo>
                <a:lnTo>
                  <a:pt x="2003824" y="12875"/>
                </a:lnTo>
                <a:lnTo>
                  <a:pt x="2038938" y="26920"/>
                </a:lnTo>
                <a:lnTo>
                  <a:pt x="2075222" y="44477"/>
                </a:lnTo>
                <a:lnTo>
                  <a:pt x="2109166" y="64375"/>
                </a:lnTo>
                <a:lnTo>
                  <a:pt x="2144279" y="85443"/>
                </a:lnTo>
                <a:lnTo>
                  <a:pt x="2179393" y="104171"/>
                </a:lnTo>
                <a:lnTo>
                  <a:pt x="2214507" y="122898"/>
                </a:lnTo>
                <a:lnTo>
                  <a:pt x="2248450" y="136943"/>
                </a:lnTo>
                <a:lnTo>
                  <a:pt x="2285905" y="146307"/>
                </a:lnTo>
                <a:lnTo>
                  <a:pt x="2322189" y="150989"/>
                </a:lnTo>
                <a:lnTo>
                  <a:pt x="2360814" y="150989"/>
                </a:lnTo>
                <a:lnTo>
                  <a:pt x="2400610" y="148648"/>
                </a:lnTo>
                <a:lnTo>
                  <a:pt x="2440405" y="143966"/>
                </a:lnTo>
                <a:lnTo>
                  <a:pt x="2480201" y="138114"/>
                </a:lnTo>
                <a:lnTo>
                  <a:pt x="2519996" y="133432"/>
                </a:lnTo>
                <a:lnTo>
                  <a:pt x="2559792" y="129921"/>
                </a:lnTo>
                <a:lnTo>
                  <a:pt x="2597247" y="131091"/>
                </a:lnTo>
                <a:lnTo>
                  <a:pt x="2633531" y="135773"/>
                </a:lnTo>
                <a:lnTo>
                  <a:pt x="2668644" y="146307"/>
                </a:lnTo>
                <a:lnTo>
                  <a:pt x="2697906" y="161523"/>
                </a:lnTo>
                <a:lnTo>
                  <a:pt x="2725997" y="181421"/>
                </a:lnTo>
                <a:lnTo>
                  <a:pt x="2750577" y="204830"/>
                </a:lnTo>
                <a:lnTo>
                  <a:pt x="2775156" y="231750"/>
                </a:lnTo>
                <a:lnTo>
                  <a:pt x="2797395" y="259841"/>
                </a:lnTo>
                <a:lnTo>
                  <a:pt x="2819634" y="289103"/>
                </a:lnTo>
                <a:lnTo>
                  <a:pt x="2841872" y="318364"/>
                </a:lnTo>
                <a:lnTo>
                  <a:pt x="2864111" y="346455"/>
                </a:lnTo>
                <a:lnTo>
                  <a:pt x="2887520" y="373376"/>
                </a:lnTo>
                <a:lnTo>
                  <a:pt x="2914441" y="396785"/>
                </a:lnTo>
                <a:lnTo>
                  <a:pt x="2940191" y="417853"/>
                </a:lnTo>
                <a:lnTo>
                  <a:pt x="2969452" y="434240"/>
                </a:lnTo>
                <a:lnTo>
                  <a:pt x="3001055" y="448285"/>
                </a:lnTo>
                <a:lnTo>
                  <a:pt x="3034998" y="459990"/>
                </a:lnTo>
                <a:lnTo>
                  <a:pt x="3070112" y="470524"/>
                </a:lnTo>
                <a:lnTo>
                  <a:pt x="3105226" y="479888"/>
                </a:lnTo>
                <a:lnTo>
                  <a:pt x="3141510" y="489251"/>
                </a:lnTo>
                <a:lnTo>
                  <a:pt x="3175453" y="499785"/>
                </a:lnTo>
                <a:lnTo>
                  <a:pt x="3209396" y="511490"/>
                </a:lnTo>
                <a:lnTo>
                  <a:pt x="3240999" y="525535"/>
                </a:lnTo>
                <a:lnTo>
                  <a:pt x="3269090" y="543092"/>
                </a:lnTo>
                <a:lnTo>
                  <a:pt x="3294840" y="564161"/>
                </a:lnTo>
                <a:lnTo>
                  <a:pt x="3315908" y="589911"/>
                </a:lnTo>
                <a:lnTo>
                  <a:pt x="3333465" y="618002"/>
                </a:lnTo>
                <a:lnTo>
                  <a:pt x="3347510" y="649604"/>
                </a:lnTo>
                <a:lnTo>
                  <a:pt x="3359215" y="683547"/>
                </a:lnTo>
                <a:lnTo>
                  <a:pt x="3369749" y="717491"/>
                </a:lnTo>
                <a:lnTo>
                  <a:pt x="3379113" y="753775"/>
                </a:lnTo>
                <a:lnTo>
                  <a:pt x="3388476" y="788889"/>
                </a:lnTo>
                <a:lnTo>
                  <a:pt x="3399010" y="824002"/>
                </a:lnTo>
                <a:lnTo>
                  <a:pt x="3410715" y="857946"/>
                </a:lnTo>
                <a:lnTo>
                  <a:pt x="3424760" y="889548"/>
                </a:lnTo>
                <a:lnTo>
                  <a:pt x="3441147" y="918809"/>
                </a:lnTo>
                <a:lnTo>
                  <a:pt x="3462215" y="944560"/>
                </a:lnTo>
                <a:lnTo>
                  <a:pt x="3485624" y="971480"/>
                </a:lnTo>
                <a:lnTo>
                  <a:pt x="3512545" y="994889"/>
                </a:lnTo>
                <a:lnTo>
                  <a:pt x="3540636" y="1017128"/>
                </a:lnTo>
                <a:lnTo>
                  <a:pt x="3571068" y="1039367"/>
                </a:lnTo>
                <a:lnTo>
                  <a:pt x="3600329" y="1061605"/>
                </a:lnTo>
                <a:lnTo>
                  <a:pt x="3628420" y="1083844"/>
                </a:lnTo>
                <a:lnTo>
                  <a:pt x="3655341" y="1108424"/>
                </a:lnTo>
                <a:lnTo>
                  <a:pt x="3678750" y="1133003"/>
                </a:lnTo>
                <a:lnTo>
                  <a:pt x="3698648" y="1161094"/>
                </a:lnTo>
                <a:lnTo>
                  <a:pt x="3713864" y="1190356"/>
                </a:lnTo>
                <a:lnTo>
                  <a:pt x="3724398" y="1225469"/>
                </a:lnTo>
                <a:lnTo>
                  <a:pt x="3729080" y="1261754"/>
                </a:lnTo>
                <a:lnTo>
                  <a:pt x="3730250" y="1299208"/>
                </a:lnTo>
                <a:lnTo>
                  <a:pt x="3726739" y="1339004"/>
                </a:lnTo>
                <a:lnTo>
                  <a:pt x="3722057" y="1378799"/>
                </a:lnTo>
                <a:lnTo>
                  <a:pt x="3716205" y="1418595"/>
                </a:lnTo>
                <a:lnTo>
                  <a:pt x="3711523" y="1458391"/>
                </a:lnTo>
                <a:lnTo>
                  <a:pt x="3709182" y="1498186"/>
                </a:lnTo>
                <a:lnTo>
                  <a:pt x="3709182" y="1536811"/>
                </a:lnTo>
                <a:lnTo>
                  <a:pt x="3713864" y="1573096"/>
                </a:lnTo>
                <a:lnTo>
                  <a:pt x="3723228" y="1609380"/>
                </a:lnTo>
                <a:lnTo>
                  <a:pt x="3737273" y="1643323"/>
                </a:lnTo>
                <a:lnTo>
                  <a:pt x="3756000" y="1678437"/>
                </a:lnTo>
                <a:lnTo>
                  <a:pt x="3774728" y="1713550"/>
                </a:lnTo>
                <a:lnTo>
                  <a:pt x="3795796" y="1748664"/>
                </a:lnTo>
                <a:lnTo>
                  <a:pt x="3815694" y="1782608"/>
                </a:lnTo>
                <a:lnTo>
                  <a:pt x="3833250" y="1818892"/>
                </a:lnTo>
                <a:lnTo>
                  <a:pt x="3847296" y="1854005"/>
                </a:lnTo>
                <a:lnTo>
                  <a:pt x="3856660" y="1890290"/>
                </a:lnTo>
                <a:lnTo>
                  <a:pt x="3860171" y="1927744"/>
                </a:lnTo>
                <a:lnTo>
                  <a:pt x="3856660" y="1965199"/>
                </a:lnTo>
                <a:lnTo>
                  <a:pt x="3847296" y="2001483"/>
                </a:lnTo>
                <a:lnTo>
                  <a:pt x="3833250" y="2036597"/>
                </a:lnTo>
                <a:lnTo>
                  <a:pt x="3815694" y="2072881"/>
                </a:lnTo>
                <a:lnTo>
                  <a:pt x="3795796" y="2106824"/>
                </a:lnTo>
                <a:lnTo>
                  <a:pt x="3774728" y="2141938"/>
                </a:lnTo>
                <a:lnTo>
                  <a:pt x="3756000" y="2177052"/>
                </a:lnTo>
                <a:lnTo>
                  <a:pt x="3737273" y="2212166"/>
                </a:lnTo>
                <a:lnTo>
                  <a:pt x="3723228" y="2246109"/>
                </a:lnTo>
                <a:lnTo>
                  <a:pt x="3713864" y="2282393"/>
                </a:lnTo>
                <a:lnTo>
                  <a:pt x="3709182" y="2318677"/>
                </a:lnTo>
                <a:lnTo>
                  <a:pt x="3709182" y="2357302"/>
                </a:lnTo>
                <a:lnTo>
                  <a:pt x="3711523" y="2397098"/>
                </a:lnTo>
                <a:lnTo>
                  <a:pt x="3716205" y="2436894"/>
                </a:lnTo>
                <a:lnTo>
                  <a:pt x="3722057" y="2476689"/>
                </a:lnTo>
                <a:lnTo>
                  <a:pt x="3726739" y="2516485"/>
                </a:lnTo>
                <a:lnTo>
                  <a:pt x="3730250" y="2556280"/>
                </a:lnTo>
                <a:lnTo>
                  <a:pt x="3729080" y="2593735"/>
                </a:lnTo>
                <a:lnTo>
                  <a:pt x="3724398" y="2630019"/>
                </a:lnTo>
                <a:lnTo>
                  <a:pt x="3713864" y="2665133"/>
                </a:lnTo>
                <a:lnTo>
                  <a:pt x="3698648" y="2694394"/>
                </a:lnTo>
                <a:lnTo>
                  <a:pt x="3678750" y="2722485"/>
                </a:lnTo>
                <a:lnTo>
                  <a:pt x="3655341" y="2747065"/>
                </a:lnTo>
                <a:lnTo>
                  <a:pt x="3628420" y="2771645"/>
                </a:lnTo>
                <a:lnTo>
                  <a:pt x="3600329" y="2793883"/>
                </a:lnTo>
                <a:lnTo>
                  <a:pt x="3571068" y="2816122"/>
                </a:lnTo>
                <a:lnTo>
                  <a:pt x="3540636" y="2838361"/>
                </a:lnTo>
                <a:lnTo>
                  <a:pt x="3512545" y="2860599"/>
                </a:lnTo>
                <a:lnTo>
                  <a:pt x="3485624" y="2884009"/>
                </a:lnTo>
                <a:lnTo>
                  <a:pt x="3462215" y="2910929"/>
                </a:lnTo>
                <a:lnTo>
                  <a:pt x="3441147" y="2936679"/>
                </a:lnTo>
                <a:lnTo>
                  <a:pt x="3424760" y="2965941"/>
                </a:lnTo>
                <a:lnTo>
                  <a:pt x="3410715" y="2997543"/>
                </a:lnTo>
                <a:lnTo>
                  <a:pt x="3399010" y="3031486"/>
                </a:lnTo>
                <a:lnTo>
                  <a:pt x="3388476" y="3066600"/>
                </a:lnTo>
                <a:lnTo>
                  <a:pt x="3379113" y="3101714"/>
                </a:lnTo>
                <a:lnTo>
                  <a:pt x="3369749" y="3137998"/>
                </a:lnTo>
                <a:lnTo>
                  <a:pt x="3359215" y="3171941"/>
                </a:lnTo>
                <a:lnTo>
                  <a:pt x="3347510" y="3205885"/>
                </a:lnTo>
                <a:lnTo>
                  <a:pt x="3333465" y="3237487"/>
                </a:lnTo>
                <a:lnTo>
                  <a:pt x="3315908" y="3265578"/>
                </a:lnTo>
                <a:lnTo>
                  <a:pt x="3294840" y="3291328"/>
                </a:lnTo>
                <a:lnTo>
                  <a:pt x="3269090" y="3312396"/>
                </a:lnTo>
                <a:lnTo>
                  <a:pt x="3240999" y="3329953"/>
                </a:lnTo>
                <a:lnTo>
                  <a:pt x="3209396" y="3343999"/>
                </a:lnTo>
                <a:lnTo>
                  <a:pt x="3175453" y="3355703"/>
                </a:lnTo>
                <a:lnTo>
                  <a:pt x="3141510" y="3366237"/>
                </a:lnTo>
                <a:lnTo>
                  <a:pt x="3105226" y="3375601"/>
                </a:lnTo>
                <a:lnTo>
                  <a:pt x="3070112" y="3384965"/>
                </a:lnTo>
                <a:lnTo>
                  <a:pt x="3034998" y="3395499"/>
                </a:lnTo>
                <a:lnTo>
                  <a:pt x="3001055" y="3407203"/>
                </a:lnTo>
                <a:lnTo>
                  <a:pt x="2969452" y="3421249"/>
                </a:lnTo>
                <a:lnTo>
                  <a:pt x="2940191" y="3437635"/>
                </a:lnTo>
                <a:lnTo>
                  <a:pt x="2914441" y="3458704"/>
                </a:lnTo>
                <a:lnTo>
                  <a:pt x="2887520" y="3482113"/>
                </a:lnTo>
                <a:lnTo>
                  <a:pt x="2864111" y="3509033"/>
                </a:lnTo>
                <a:lnTo>
                  <a:pt x="2841872" y="3537124"/>
                </a:lnTo>
                <a:lnTo>
                  <a:pt x="2819634" y="3566386"/>
                </a:lnTo>
                <a:lnTo>
                  <a:pt x="2797395" y="3595647"/>
                </a:lnTo>
                <a:lnTo>
                  <a:pt x="2775156" y="3623738"/>
                </a:lnTo>
                <a:lnTo>
                  <a:pt x="2750577" y="3650659"/>
                </a:lnTo>
                <a:lnTo>
                  <a:pt x="2725997" y="3674068"/>
                </a:lnTo>
                <a:lnTo>
                  <a:pt x="2697906" y="3693966"/>
                </a:lnTo>
                <a:lnTo>
                  <a:pt x="2668644" y="3709182"/>
                </a:lnTo>
                <a:lnTo>
                  <a:pt x="2633531" y="3719716"/>
                </a:lnTo>
                <a:lnTo>
                  <a:pt x="2597247" y="3724398"/>
                </a:lnTo>
                <a:lnTo>
                  <a:pt x="2559792" y="3725568"/>
                </a:lnTo>
                <a:lnTo>
                  <a:pt x="2519996" y="3722057"/>
                </a:lnTo>
                <a:lnTo>
                  <a:pt x="2480201" y="3717375"/>
                </a:lnTo>
                <a:lnTo>
                  <a:pt x="2440405" y="3711523"/>
                </a:lnTo>
                <a:lnTo>
                  <a:pt x="2400610" y="3706841"/>
                </a:lnTo>
                <a:lnTo>
                  <a:pt x="2360814" y="3704500"/>
                </a:lnTo>
                <a:lnTo>
                  <a:pt x="2322189" y="3704500"/>
                </a:lnTo>
                <a:lnTo>
                  <a:pt x="2285905" y="3709182"/>
                </a:lnTo>
                <a:lnTo>
                  <a:pt x="2248450" y="3718545"/>
                </a:lnTo>
                <a:lnTo>
                  <a:pt x="2214507" y="3732591"/>
                </a:lnTo>
                <a:lnTo>
                  <a:pt x="2179393" y="3751318"/>
                </a:lnTo>
                <a:lnTo>
                  <a:pt x="2144279" y="3770045"/>
                </a:lnTo>
                <a:lnTo>
                  <a:pt x="2109166" y="3791114"/>
                </a:lnTo>
                <a:lnTo>
                  <a:pt x="2075222" y="3811011"/>
                </a:lnTo>
                <a:lnTo>
                  <a:pt x="2038938" y="3828568"/>
                </a:lnTo>
                <a:lnTo>
                  <a:pt x="2003824" y="3842614"/>
                </a:lnTo>
                <a:lnTo>
                  <a:pt x="1967540" y="3851978"/>
                </a:lnTo>
                <a:lnTo>
                  <a:pt x="1930086" y="3855489"/>
                </a:lnTo>
                <a:lnTo>
                  <a:pt x="1892631" y="3851978"/>
                </a:lnTo>
                <a:lnTo>
                  <a:pt x="1856347" y="3842614"/>
                </a:lnTo>
                <a:lnTo>
                  <a:pt x="1821233" y="3828568"/>
                </a:lnTo>
                <a:lnTo>
                  <a:pt x="1784949" y="3811011"/>
                </a:lnTo>
                <a:lnTo>
                  <a:pt x="1751005" y="3791114"/>
                </a:lnTo>
                <a:lnTo>
                  <a:pt x="1715892" y="3770045"/>
                </a:lnTo>
                <a:lnTo>
                  <a:pt x="1680778" y="3751318"/>
                </a:lnTo>
                <a:lnTo>
                  <a:pt x="1645664" y="3732591"/>
                </a:lnTo>
                <a:lnTo>
                  <a:pt x="1610550" y="3718545"/>
                </a:lnTo>
                <a:lnTo>
                  <a:pt x="1574266" y="3709182"/>
                </a:lnTo>
                <a:lnTo>
                  <a:pt x="1537982" y="3704500"/>
                </a:lnTo>
                <a:lnTo>
                  <a:pt x="1499357" y="3704500"/>
                </a:lnTo>
                <a:lnTo>
                  <a:pt x="1459561" y="3706841"/>
                </a:lnTo>
                <a:lnTo>
                  <a:pt x="1419766" y="3711523"/>
                </a:lnTo>
                <a:lnTo>
                  <a:pt x="1379970" y="3717375"/>
                </a:lnTo>
                <a:lnTo>
                  <a:pt x="1340175" y="3722057"/>
                </a:lnTo>
                <a:lnTo>
                  <a:pt x="1300379" y="3725568"/>
                </a:lnTo>
                <a:lnTo>
                  <a:pt x="1262924" y="3724398"/>
                </a:lnTo>
                <a:lnTo>
                  <a:pt x="1226640" y="3719716"/>
                </a:lnTo>
                <a:lnTo>
                  <a:pt x="1191526" y="3709182"/>
                </a:lnTo>
                <a:lnTo>
                  <a:pt x="1162265" y="3693966"/>
                </a:lnTo>
                <a:lnTo>
                  <a:pt x="1134174" y="3674068"/>
                </a:lnTo>
                <a:lnTo>
                  <a:pt x="1109594" y="3650659"/>
                </a:lnTo>
                <a:lnTo>
                  <a:pt x="1085015" y="3623738"/>
                </a:lnTo>
                <a:lnTo>
                  <a:pt x="1062776" y="3595647"/>
                </a:lnTo>
                <a:lnTo>
                  <a:pt x="1040537" y="3566386"/>
                </a:lnTo>
                <a:lnTo>
                  <a:pt x="1018299" y="3537124"/>
                </a:lnTo>
                <a:lnTo>
                  <a:pt x="996060" y="3509033"/>
                </a:lnTo>
                <a:lnTo>
                  <a:pt x="972651" y="3482113"/>
                </a:lnTo>
                <a:lnTo>
                  <a:pt x="945730" y="3458704"/>
                </a:lnTo>
                <a:lnTo>
                  <a:pt x="919980" y="3437635"/>
                </a:lnTo>
                <a:lnTo>
                  <a:pt x="890719" y="3421249"/>
                </a:lnTo>
                <a:lnTo>
                  <a:pt x="859116" y="3407203"/>
                </a:lnTo>
                <a:lnTo>
                  <a:pt x="825173" y="3395499"/>
                </a:lnTo>
                <a:lnTo>
                  <a:pt x="790059" y="3384965"/>
                </a:lnTo>
                <a:lnTo>
                  <a:pt x="754946" y="3375601"/>
                </a:lnTo>
                <a:lnTo>
                  <a:pt x="718662" y="3366237"/>
                </a:lnTo>
                <a:lnTo>
                  <a:pt x="684718" y="3355703"/>
                </a:lnTo>
                <a:lnTo>
                  <a:pt x="650775" y="3343999"/>
                </a:lnTo>
                <a:lnTo>
                  <a:pt x="619173" y="3329953"/>
                </a:lnTo>
                <a:lnTo>
                  <a:pt x="591082" y="3312396"/>
                </a:lnTo>
                <a:lnTo>
                  <a:pt x="565332" y="3291328"/>
                </a:lnTo>
                <a:lnTo>
                  <a:pt x="544263" y="3265578"/>
                </a:lnTo>
                <a:lnTo>
                  <a:pt x="526706" y="3237487"/>
                </a:lnTo>
                <a:lnTo>
                  <a:pt x="512661" y="3205885"/>
                </a:lnTo>
                <a:lnTo>
                  <a:pt x="500956" y="3171941"/>
                </a:lnTo>
                <a:lnTo>
                  <a:pt x="490422" y="3137998"/>
                </a:lnTo>
                <a:lnTo>
                  <a:pt x="481059" y="3101714"/>
                </a:lnTo>
                <a:lnTo>
                  <a:pt x="471695" y="3066600"/>
                </a:lnTo>
                <a:lnTo>
                  <a:pt x="461161" y="3031486"/>
                </a:lnTo>
                <a:lnTo>
                  <a:pt x="449456" y="2997543"/>
                </a:lnTo>
                <a:lnTo>
                  <a:pt x="435411" y="2965941"/>
                </a:lnTo>
                <a:lnTo>
                  <a:pt x="419024" y="2936679"/>
                </a:lnTo>
                <a:lnTo>
                  <a:pt x="397956" y="2910929"/>
                </a:lnTo>
                <a:lnTo>
                  <a:pt x="374547" y="2884009"/>
                </a:lnTo>
                <a:lnTo>
                  <a:pt x="347626" y="2860599"/>
                </a:lnTo>
                <a:lnTo>
                  <a:pt x="318365" y="2838361"/>
                </a:lnTo>
                <a:lnTo>
                  <a:pt x="289103" y="2816122"/>
                </a:lnTo>
                <a:lnTo>
                  <a:pt x="259842" y="2793883"/>
                </a:lnTo>
                <a:lnTo>
                  <a:pt x="231751" y="2771645"/>
                </a:lnTo>
                <a:lnTo>
                  <a:pt x="204830" y="2747065"/>
                </a:lnTo>
                <a:lnTo>
                  <a:pt x="181421" y="2722485"/>
                </a:lnTo>
                <a:lnTo>
                  <a:pt x="161523" y="2694394"/>
                </a:lnTo>
                <a:lnTo>
                  <a:pt x="146308" y="2665133"/>
                </a:lnTo>
                <a:lnTo>
                  <a:pt x="135773" y="2630019"/>
                </a:lnTo>
                <a:lnTo>
                  <a:pt x="131092" y="2593735"/>
                </a:lnTo>
                <a:lnTo>
                  <a:pt x="129921" y="2556280"/>
                </a:lnTo>
                <a:lnTo>
                  <a:pt x="133432" y="2516485"/>
                </a:lnTo>
                <a:lnTo>
                  <a:pt x="138114" y="2476689"/>
                </a:lnTo>
                <a:lnTo>
                  <a:pt x="143967" y="2436894"/>
                </a:lnTo>
                <a:lnTo>
                  <a:pt x="148648" y="2397098"/>
                </a:lnTo>
                <a:lnTo>
                  <a:pt x="150989" y="2357302"/>
                </a:lnTo>
                <a:lnTo>
                  <a:pt x="150989" y="2318677"/>
                </a:lnTo>
                <a:lnTo>
                  <a:pt x="146308" y="2282393"/>
                </a:lnTo>
                <a:lnTo>
                  <a:pt x="136944" y="2246109"/>
                </a:lnTo>
                <a:lnTo>
                  <a:pt x="122898" y="2212166"/>
                </a:lnTo>
                <a:lnTo>
                  <a:pt x="105341" y="2177052"/>
                </a:lnTo>
                <a:lnTo>
                  <a:pt x="85444" y="2141938"/>
                </a:lnTo>
                <a:lnTo>
                  <a:pt x="64375" y="2106824"/>
                </a:lnTo>
                <a:lnTo>
                  <a:pt x="44478" y="2072881"/>
                </a:lnTo>
                <a:lnTo>
                  <a:pt x="26921" y="2036597"/>
                </a:lnTo>
                <a:lnTo>
                  <a:pt x="12875" y="2001483"/>
                </a:lnTo>
                <a:lnTo>
                  <a:pt x="3512" y="1965199"/>
                </a:lnTo>
                <a:lnTo>
                  <a:pt x="0" y="1927744"/>
                </a:lnTo>
                <a:lnTo>
                  <a:pt x="3512" y="1890290"/>
                </a:lnTo>
                <a:lnTo>
                  <a:pt x="12875" y="1854005"/>
                </a:lnTo>
                <a:lnTo>
                  <a:pt x="26921" y="1818892"/>
                </a:lnTo>
                <a:lnTo>
                  <a:pt x="44478" y="1782608"/>
                </a:lnTo>
                <a:lnTo>
                  <a:pt x="64375" y="1748664"/>
                </a:lnTo>
                <a:lnTo>
                  <a:pt x="85444" y="1713550"/>
                </a:lnTo>
                <a:lnTo>
                  <a:pt x="105341" y="1678437"/>
                </a:lnTo>
                <a:lnTo>
                  <a:pt x="122898" y="1643323"/>
                </a:lnTo>
                <a:lnTo>
                  <a:pt x="136944" y="1609380"/>
                </a:lnTo>
                <a:lnTo>
                  <a:pt x="146308" y="1573096"/>
                </a:lnTo>
                <a:lnTo>
                  <a:pt x="150989" y="1536811"/>
                </a:lnTo>
                <a:lnTo>
                  <a:pt x="150989" y="1498186"/>
                </a:lnTo>
                <a:lnTo>
                  <a:pt x="148648" y="1458391"/>
                </a:lnTo>
                <a:lnTo>
                  <a:pt x="143967" y="1418595"/>
                </a:lnTo>
                <a:lnTo>
                  <a:pt x="138114" y="1378799"/>
                </a:lnTo>
                <a:lnTo>
                  <a:pt x="133432" y="1339004"/>
                </a:lnTo>
                <a:lnTo>
                  <a:pt x="129921" y="1299208"/>
                </a:lnTo>
                <a:lnTo>
                  <a:pt x="131092" y="1261754"/>
                </a:lnTo>
                <a:lnTo>
                  <a:pt x="135773" y="1225469"/>
                </a:lnTo>
                <a:lnTo>
                  <a:pt x="146308" y="1190356"/>
                </a:lnTo>
                <a:lnTo>
                  <a:pt x="161523" y="1161094"/>
                </a:lnTo>
                <a:lnTo>
                  <a:pt x="181421" y="1133003"/>
                </a:lnTo>
                <a:lnTo>
                  <a:pt x="204830" y="1108424"/>
                </a:lnTo>
                <a:lnTo>
                  <a:pt x="231751" y="1083844"/>
                </a:lnTo>
                <a:lnTo>
                  <a:pt x="259842" y="1061605"/>
                </a:lnTo>
                <a:lnTo>
                  <a:pt x="289103" y="1039367"/>
                </a:lnTo>
                <a:lnTo>
                  <a:pt x="318365" y="1017128"/>
                </a:lnTo>
                <a:lnTo>
                  <a:pt x="347626" y="994889"/>
                </a:lnTo>
                <a:lnTo>
                  <a:pt x="374547" y="971480"/>
                </a:lnTo>
                <a:lnTo>
                  <a:pt x="397956" y="944560"/>
                </a:lnTo>
                <a:lnTo>
                  <a:pt x="419024" y="918809"/>
                </a:lnTo>
                <a:lnTo>
                  <a:pt x="435411" y="889548"/>
                </a:lnTo>
                <a:lnTo>
                  <a:pt x="449456" y="857946"/>
                </a:lnTo>
                <a:lnTo>
                  <a:pt x="461161" y="824002"/>
                </a:lnTo>
                <a:lnTo>
                  <a:pt x="471695" y="788889"/>
                </a:lnTo>
                <a:lnTo>
                  <a:pt x="481059" y="753775"/>
                </a:lnTo>
                <a:lnTo>
                  <a:pt x="490422" y="717491"/>
                </a:lnTo>
                <a:lnTo>
                  <a:pt x="500956" y="683547"/>
                </a:lnTo>
                <a:lnTo>
                  <a:pt x="512661" y="649604"/>
                </a:lnTo>
                <a:lnTo>
                  <a:pt x="526706" y="618002"/>
                </a:lnTo>
                <a:lnTo>
                  <a:pt x="544263" y="589911"/>
                </a:lnTo>
                <a:lnTo>
                  <a:pt x="565332" y="564161"/>
                </a:lnTo>
                <a:lnTo>
                  <a:pt x="591082" y="543092"/>
                </a:lnTo>
                <a:lnTo>
                  <a:pt x="619173" y="525535"/>
                </a:lnTo>
                <a:lnTo>
                  <a:pt x="650775" y="511490"/>
                </a:lnTo>
                <a:lnTo>
                  <a:pt x="684718" y="499785"/>
                </a:lnTo>
                <a:lnTo>
                  <a:pt x="718662" y="489251"/>
                </a:lnTo>
                <a:lnTo>
                  <a:pt x="754946" y="479888"/>
                </a:lnTo>
                <a:lnTo>
                  <a:pt x="790059" y="470524"/>
                </a:lnTo>
                <a:lnTo>
                  <a:pt x="825173" y="459990"/>
                </a:lnTo>
                <a:lnTo>
                  <a:pt x="859116" y="448285"/>
                </a:lnTo>
                <a:lnTo>
                  <a:pt x="890719" y="434240"/>
                </a:lnTo>
                <a:lnTo>
                  <a:pt x="919980" y="417853"/>
                </a:lnTo>
                <a:lnTo>
                  <a:pt x="945730" y="396785"/>
                </a:lnTo>
                <a:lnTo>
                  <a:pt x="972651" y="373376"/>
                </a:lnTo>
                <a:lnTo>
                  <a:pt x="996060" y="346455"/>
                </a:lnTo>
                <a:lnTo>
                  <a:pt x="1018299" y="318364"/>
                </a:lnTo>
                <a:lnTo>
                  <a:pt x="1040537" y="289103"/>
                </a:lnTo>
                <a:lnTo>
                  <a:pt x="1062776" y="259841"/>
                </a:lnTo>
                <a:lnTo>
                  <a:pt x="1085015" y="231750"/>
                </a:lnTo>
                <a:lnTo>
                  <a:pt x="1109594" y="204830"/>
                </a:lnTo>
                <a:lnTo>
                  <a:pt x="1134174" y="181421"/>
                </a:lnTo>
                <a:lnTo>
                  <a:pt x="1162265" y="161523"/>
                </a:lnTo>
                <a:lnTo>
                  <a:pt x="1191526" y="146307"/>
                </a:lnTo>
                <a:lnTo>
                  <a:pt x="1226640" y="135773"/>
                </a:lnTo>
                <a:lnTo>
                  <a:pt x="1262924" y="131091"/>
                </a:lnTo>
                <a:lnTo>
                  <a:pt x="1300379" y="129921"/>
                </a:lnTo>
                <a:lnTo>
                  <a:pt x="1340175" y="133432"/>
                </a:lnTo>
                <a:lnTo>
                  <a:pt x="1379970" y="138114"/>
                </a:lnTo>
                <a:lnTo>
                  <a:pt x="1419766" y="143966"/>
                </a:lnTo>
                <a:lnTo>
                  <a:pt x="1459561" y="148648"/>
                </a:lnTo>
                <a:lnTo>
                  <a:pt x="1499357" y="150989"/>
                </a:lnTo>
                <a:lnTo>
                  <a:pt x="1537982" y="150989"/>
                </a:lnTo>
                <a:lnTo>
                  <a:pt x="1574266" y="146307"/>
                </a:lnTo>
                <a:lnTo>
                  <a:pt x="1610550" y="136943"/>
                </a:lnTo>
                <a:lnTo>
                  <a:pt x="1645664" y="122898"/>
                </a:lnTo>
                <a:lnTo>
                  <a:pt x="1680778" y="104171"/>
                </a:lnTo>
                <a:lnTo>
                  <a:pt x="1715892" y="85443"/>
                </a:lnTo>
                <a:lnTo>
                  <a:pt x="1751005" y="64375"/>
                </a:lnTo>
                <a:lnTo>
                  <a:pt x="1784949" y="44477"/>
                </a:lnTo>
                <a:lnTo>
                  <a:pt x="1821233" y="26920"/>
                </a:lnTo>
                <a:lnTo>
                  <a:pt x="1856347" y="12875"/>
                </a:lnTo>
                <a:lnTo>
                  <a:pt x="1892631" y="3511"/>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2073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A77D789-9DE0-43A3-B196-F13CFECFA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A62824-EE06-4A68-E3B6-4CBF9A6AE0FF}"/>
              </a:ext>
            </a:extLst>
          </p:cNvPr>
          <p:cNvSpPr>
            <a:spLocks noGrp="1"/>
          </p:cNvSpPr>
          <p:nvPr>
            <p:ph type="title"/>
          </p:nvPr>
        </p:nvSpPr>
        <p:spPr>
          <a:xfrm>
            <a:off x="568335" y="198782"/>
            <a:ext cx="4511923" cy="1492132"/>
          </a:xfrm>
        </p:spPr>
        <p:txBody>
          <a:bodyPr>
            <a:normAutofit/>
          </a:bodyPr>
          <a:lstStyle/>
          <a:p>
            <a:r>
              <a:rPr lang="en-US" dirty="0"/>
              <a:t>Heidegger Metaphysics</a:t>
            </a:r>
          </a:p>
        </p:txBody>
      </p:sp>
      <p:sp>
        <p:nvSpPr>
          <p:cNvPr id="18" name="Rectangle 17">
            <a:extLst>
              <a:ext uri="{FF2B5EF4-FFF2-40B4-BE49-F238E27FC236}">
                <a16:creationId xmlns:a16="http://schemas.microsoft.com/office/drawing/2014/main" id="{F9BC648B-BC3C-4674-B1FD-2F9F1C6D75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BA93EDD5-931D-626C-2EC6-2B4485CFB89B}"/>
              </a:ext>
            </a:extLst>
          </p:cNvPr>
          <p:cNvSpPr>
            <a:spLocks noGrp="1"/>
          </p:cNvSpPr>
          <p:nvPr>
            <p:ph idx="1"/>
          </p:nvPr>
        </p:nvSpPr>
        <p:spPr>
          <a:xfrm>
            <a:off x="331304" y="1874517"/>
            <a:ext cx="4916557" cy="4725066"/>
          </a:xfrm>
        </p:spPr>
        <p:txBody>
          <a:bodyPr>
            <a:normAutofit/>
          </a:bodyPr>
          <a:lstStyle/>
          <a:p>
            <a:pPr marL="0" indent="0">
              <a:lnSpc>
                <a:spcPct val="100000"/>
              </a:lnSpc>
              <a:buNone/>
            </a:pPr>
            <a:r>
              <a:rPr lang="en-US" sz="1400" dirty="0"/>
              <a:t>Here, I want to develop my own notion of ‘tells it true” (</a:t>
            </a:r>
            <a:r>
              <a:rPr lang="en-US" sz="1400" dirty="0">
                <a:hlinkClick r:id="rId2"/>
              </a:rPr>
              <a:t>https://tellsittrue.com</a:t>
            </a:r>
            <a:r>
              <a:rPr lang="en-US" sz="1400" dirty="0"/>
              <a:t>).</a:t>
            </a:r>
          </a:p>
          <a:p>
            <a:pPr marL="0" indent="0">
              <a:lnSpc>
                <a:spcPct val="100000"/>
              </a:lnSpc>
              <a:buNone/>
            </a:pPr>
            <a:r>
              <a:rPr lang="en-US" sz="1400" dirty="0"/>
              <a:t>The key question:  raised by Heidegger: Why are there essents rather than nothing?” (p. 1)</a:t>
            </a:r>
          </a:p>
          <a:p>
            <a:pPr marL="0" indent="0">
              <a:lnSpc>
                <a:spcPct val="100000"/>
              </a:lnSpc>
              <a:buNone/>
            </a:pPr>
            <a:r>
              <a:rPr lang="en-US" sz="1400" dirty="0"/>
              <a:t> [essents are defined as existents]</a:t>
            </a:r>
          </a:p>
          <a:p>
            <a:pPr marL="0" indent="0">
              <a:lnSpc>
                <a:spcPct val="100000"/>
              </a:lnSpc>
              <a:buNone/>
            </a:pPr>
            <a:endParaRPr lang="en-US" sz="1400" dirty="0"/>
          </a:p>
          <a:p>
            <a:pPr marL="0" indent="0">
              <a:lnSpc>
                <a:spcPct val="100000"/>
              </a:lnSpc>
              <a:buNone/>
            </a:pPr>
            <a:r>
              <a:rPr lang="en-US" sz="1400" dirty="0"/>
              <a:t>Truth is defined as “in essence of Being” (86-7) “To be able to stand in the Truth” (p. 17). “Being-there into the clearing of being” (17), “grounded in letting-be” (17),  and “truth is the manifestness of the essent” (17).</a:t>
            </a:r>
          </a:p>
          <a:p>
            <a:pPr marL="0" indent="0">
              <a:lnSpc>
                <a:spcPct val="100000"/>
              </a:lnSpc>
              <a:buNone/>
            </a:pPr>
            <a:r>
              <a:rPr lang="en-US" sz="1400" dirty="0"/>
              <a:t>The main process of what I call ‘tells it true’ is in Heidegger term, unconcealment.  </a:t>
            </a:r>
          </a:p>
          <a:p>
            <a:pPr marL="0" indent="0">
              <a:lnSpc>
                <a:spcPct val="100000"/>
              </a:lnSpc>
              <a:buNone/>
            </a:pPr>
            <a:r>
              <a:rPr lang="en-US" sz="1400" dirty="0"/>
              <a:t>We encounter appearance that emerges from concealment, and can misinterpret, this word “truth”, when what Heidegger aims for ”Truth is unconcealment” (87).</a:t>
            </a:r>
          </a:p>
          <a:p>
            <a:pPr marL="0" indent="0">
              <a:lnSpc>
                <a:spcPct val="100000"/>
              </a:lnSpc>
              <a:buNone/>
            </a:pPr>
            <a:r>
              <a:rPr lang="en-US" sz="1400" dirty="0"/>
              <a:t>“Truth is inherent in the essence of being” (87).  </a:t>
            </a:r>
          </a:p>
          <a:p>
            <a:pPr marL="0" indent="0">
              <a:lnSpc>
                <a:spcPct val="100000"/>
              </a:lnSpc>
              <a:buNone/>
            </a:pPr>
            <a:r>
              <a:rPr lang="en-US" sz="1400" dirty="0"/>
              <a:t>Tells it Ture, for me, is the truth that comes to light, and is “coming-on-the-scene” (87), out of concealment.</a:t>
            </a:r>
          </a:p>
          <a:p>
            <a:pPr marL="0" indent="0">
              <a:lnSpc>
                <a:spcPct val="100000"/>
              </a:lnSpc>
              <a:buNone/>
            </a:pPr>
            <a:endParaRPr lang="en-US" sz="1400" dirty="0"/>
          </a:p>
          <a:p>
            <a:pPr marL="0" indent="0">
              <a:lnSpc>
                <a:spcPct val="100000"/>
              </a:lnSpc>
              <a:buNone/>
            </a:pPr>
            <a:endParaRPr lang="en-US" sz="1400" dirty="0"/>
          </a:p>
        </p:txBody>
      </p:sp>
      <p:pic>
        <p:nvPicPr>
          <p:cNvPr id="5" name="Picture 4" descr="Wood human figure">
            <a:extLst>
              <a:ext uri="{FF2B5EF4-FFF2-40B4-BE49-F238E27FC236}">
                <a16:creationId xmlns:a16="http://schemas.microsoft.com/office/drawing/2014/main" id="{33A9DEAC-C506-E750-134D-BC04BB1F16FA}"/>
              </a:ext>
            </a:extLst>
          </p:cNvPr>
          <p:cNvPicPr>
            <a:picLocks noChangeAspect="1"/>
          </p:cNvPicPr>
          <p:nvPr/>
        </p:nvPicPr>
        <p:blipFill>
          <a:blip r:embed="rId3"/>
          <a:srcRect l="7044" r="57901" b="-1"/>
          <a:stretch/>
        </p:blipFill>
        <p:spPr>
          <a:xfrm>
            <a:off x="5542359" y="10"/>
            <a:ext cx="3601641" cy="6857990"/>
          </a:xfrm>
          <a:custGeom>
            <a:avLst/>
            <a:gdLst/>
            <a:ahLst/>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p:spPr>
      </p:pic>
    </p:spTree>
    <p:extLst>
      <p:ext uri="{BB962C8B-B14F-4D97-AF65-F5344CB8AC3E}">
        <p14:creationId xmlns:p14="http://schemas.microsoft.com/office/powerpoint/2010/main" val="2184359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DB5D8-8B85-639A-5C43-9C424FB16C2B}"/>
              </a:ext>
            </a:extLst>
          </p:cNvPr>
          <p:cNvSpPr>
            <a:spLocks noGrp="1"/>
          </p:cNvSpPr>
          <p:nvPr>
            <p:ph type="title"/>
          </p:nvPr>
        </p:nvSpPr>
        <p:spPr>
          <a:xfrm>
            <a:off x="1013098" y="4298731"/>
            <a:ext cx="7893269" cy="1891862"/>
          </a:xfrm>
        </p:spPr>
        <p:txBody>
          <a:bodyPr vert="horz" lIns="68580" tIns="34290" rIns="68580" bIns="34290" rtlCol="0" anchor="b">
            <a:normAutofit fontScale="90000"/>
          </a:bodyPr>
          <a:lstStyle/>
          <a:p>
            <a:pPr algn="ctr"/>
            <a:r>
              <a:rPr lang="en-US" sz="3600" b="1" dirty="0"/>
              <a:t>Time to </a:t>
            </a:r>
            <a:br>
              <a:rPr lang="en-US" sz="3600" b="1" dirty="0"/>
            </a:br>
            <a:r>
              <a:rPr lang="en-US" sz="3600" b="1" dirty="0"/>
              <a:t>Amend the 7 Antenarrative Processes Used in True Storytelling® because it’s too WWOK and we can do better</a:t>
            </a:r>
          </a:p>
        </p:txBody>
      </p:sp>
      <p:pic>
        <p:nvPicPr>
          <p:cNvPr id="4" name="Picture 3" descr="A diagram of steps of process&#10;&#10;Description automatically generated">
            <a:extLst>
              <a:ext uri="{FF2B5EF4-FFF2-40B4-BE49-F238E27FC236}">
                <a16:creationId xmlns:a16="http://schemas.microsoft.com/office/drawing/2014/main" id="{AB9C1C91-2704-E3F9-8F1E-BB2FB7751CFA}"/>
              </a:ext>
            </a:extLst>
          </p:cNvPr>
          <p:cNvPicPr>
            <a:picLocks noChangeAspect="1"/>
          </p:cNvPicPr>
          <p:nvPr/>
        </p:nvPicPr>
        <p:blipFill>
          <a:blip r:embed="rId2"/>
          <a:stretch>
            <a:fillRect/>
          </a:stretch>
        </p:blipFill>
        <p:spPr>
          <a:xfrm>
            <a:off x="2182644" y="0"/>
            <a:ext cx="6376882" cy="4794049"/>
          </a:xfrm>
          <a:prstGeom prst="rect">
            <a:avLst/>
          </a:prstGeom>
        </p:spPr>
      </p:pic>
    </p:spTree>
    <p:extLst>
      <p:ext uri="{BB962C8B-B14F-4D97-AF65-F5344CB8AC3E}">
        <p14:creationId xmlns:p14="http://schemas.microsoft.com/office/powerpoint/2010/main" val="38889815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3A754-5875-A5D2-01BD-1A8F4B81B350}"/>
              </a:ext>
            </a:extLst>
          </p:cNvPr>
          <p:cNvSpPr>
            <a:spLocks noGrp="1"/>
          </p:cNvSpPr>
          <p:nvPr>
            <p:ph type="title"/>
          </p:nvPr>
        </p:nvSpPr>
        <p:spPr>
          <a:xfrm>
            <a:off x="843148" y="119626"/>
            <a:ext cx="7633742" cy="1492132"/>
          </a:xfrm>
        </p:spPr>
        <p:txBody>
          <a:bodyPr/>
          <a:lstStyle/>
          <a:p>
            <a:pPr algn="ctr"/>
            <a:r>
              <a:rPr lang="en-US" dirty="0"/>
              <a:t>Tells it Ture is not social media</a:t>
            </a:r>
          </a:p>
        </p:txBody>
      </p:sp>
      <p:sp>
        <p:nvSpPr>
          <p:cNvPr id="3" name="Content Placeholder 2">
            <a:extLst>
              <a:ext uri="{FF2B5EF4-FFF2-40B4-BE49-F238E27FC236}">
                <a16:creationId xmlns:a16="http://schemas.microsoft.com/office/drawing/2014/main" id="{ED6667DF-646D-848C-DFCA-6F36873F3AFF}"/>
              </a:ext>
            </a:extLst>
          </p:cNvPr>
          <p:cNvSpPr>
            <a:spLocks noGrp="1"/>
          </p:cNvSpPr>
          <p:nvPr>
            <p:ph idx="1"/>
          </p:nvPr>
        </p:nvSpPr>
        <p:spPr>
          <a:xfrm>
            <a:off x="843147" y="1779924"/>
            <a:ext cx="7901459" cy="4958449"/>
          </a:xfrm>
        </p:spPr>
        <p:txBody>
          <a:bodyPr>
            <a:normAutofit fontScale="92500"/>
          </a:bodyPr>
          <a:lstStyle/>
          <a:p>
            <a:pPr marL="0" indent="0">
              <a:buNone/>
            </a:pPr>
            <a:r>
              <a:rPr lang="en-US" dirty="0"/>
              <a:t>Truth is not acquired from newspaper, radio in Heidegger’s day, or social media platforms in our day (87): Facebook, Twitter, Google, YouTube, and so on.</a:t>
            </a:r>
          </a:p>
          <a:p>
            <a:pPr marL="0" indent="0">
              <a:buNone/>
            </a:pPr>
            <a:r>
              <a:rPr lang="en-US" dirty="0"/>
              <a:t>It is not the appearance of an opinion. “But what covers over and conceals what is the essent untruth, i.e., in unconcealment” (87).</a:t>
            </a:r>
          </a:p>
          <a:p>
            <a:pPr marL="0" indent="0">
              <a:buNone/>
            </a:pPr>
            <a:r>
              <a:rPr lang="en-US" dirty="0"/>
              <a:t>Tells it true is an unconcealment.</a:t>
            </a:r>
          </a:p>
          <a:p>
            <a:pPr marL="0" indent="0">
              <a:buNone/>
            </a:pPr>
            <a:r>
              <a:rPr lang="en-US" dirty="0"/>
              <a:t>Tells it true” is not an appearance, view, or opinion, it is always an unconcealment. </a:t>
            </a:r>
          </a:p>
          <a:p>
            <a:pPr marL="0" indent="0">
              <a:buNone/>
            </a:pPr>
            <a:r>
              <a:rPr lang="en-US" dirty="0"/>
              <a:t>In Being and Appearing, “that appearance is historical” (89).  </a:t>
            </a:r>
          </a:p>
          <a:p>
            <a:pPr marL="0" indent="0">
              <a:buNone/>
            </a:pPr>
            <a:r>
              <a:rPr lang="en-US" dirty="0"/>
              <a:t>Respecting what is already there, historical: “Truth in the sense of unconcealment and untruth as concealment” (90).</a:t>
            </a:r>
          </a:p>
          <a:p>
            <a:pPr marL="0" indent="0">
              <a:buNone/>
            </a:pPr>
            <a:r>
              <a:rPr lang="en-US" dirty="0"/>
              <a:t>My field of Storytelling enters the realm of (idle) talk and statements, opinions, views, and so on. </a:t>
            </a:r>
          </a:p>
          <a:p>
            <a:pPr marL="0" indent="0">
              <a:buNone/>
            </a:pPr>
            <a:r>
              <a:rPr lang="en-US" dirty="0"/>
              <a:t>This is not what Larsen, Bruun, &amp; Boje call ‘true storytelling.’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1989304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02745-4464-041F-51EA-B1D7676F5A12}"/>
              </a:ext>
            </a:extLst>
          </p:cNvPr>
          <p:cNvSpPr>
            <a:spLocks noGrp="1"/>
          </p:cNvSpPr>
          <p:nvPr>
            <p:ph type="title"/>
          </p:nvPr>
        </p:nvSpPr>
        <p:spPr/>
        <p:txBody>
          <a:bodyPr/>
          <a:lstStyle/>
          <a:p>
            <a:r>
              <a:rPr lang="en-US" dirty="0"/>
              <a:t>Heidegger and Correctness</a:t>
            </a:r>
          </a:p>
        </p:txBody>
      </p:sp>
      <p:sp>
        <p:nvSpPr>
          <p:cNvPr id="3" name="Content Placeholder 2">
            <a:extLst>
              <a:ext uri="{FF2B5EF4-FFF2-40B4-BE49-F238E27FC236}">
                <a16:creationId xmlns:a16="http://schemas.microsoft.com/office/drawing/2014/main" id="{3562838D-3616-7511-F048-DB32DB587470}"/>
              </a:ext>
            </a:extLst>
          </p:cNvPr>
          <p:cNvSpPr>
            <a:spLocks noGrp="1"/>
          </p:cNvSpPr>
          <p:nvPr>
            <p:ph idx="1"/>
          </p:nvPr>
        </p:nvSpPr>
        <p:spPr>
          <a:xfrm>
            <a:off x="938757" y="1797269"/>
            <a:ext cx="7795339" cy="4678345"/>
          </a:xfrm>
        </p:spPr>
        <p:txBody>
          <a:bodyPr>
            <a:normAutofit fontScale="92500" lnSpcReduction="20000"/>
          </a:bodyPr>
          <a:lstStyle/>
          <a:p>
            <a:pPr marL="0" indent="0">
              <a:buNone/>
            </a:pPr>
            <a:r>
              <a:rPr lang="en-US" sz="2800" dirty="0"/>
              <a:t>In Heidegger’s concern for correctness taking over the essent, there is a  relation between </a:t>
            </a:r>
            <a:r>
              <a:rPr lang="en-US" sz="2800" i="1" dirty="0"/>
              <a:t>physis</a:t>
            </a:r>
            <a:r>
              <a:rPr lang="en-US" sz="2800" dirty="0"/>
              <a:t> and </a:t>
            </a:r>
            <a:r>
              <a:rPr lang="en-US" sz="2800" i="1" dirty="0"/>
              <a:t>logos</a:t>
            </a:r>
            <a:r>
              <a:rPr lang="en-US" sz="2800" dirty="0"/>
              <a:t>, emerging-into-unconcealment, and the transformation of </a:t>
            </a:r>
            <a:r>
              <a:rPr lang="en-US" sz="2800" i="1" dirty="0"/>
              <a:t>physis </a:t>
            </a:r>
            <a:r>
              <a:rPr lang="en-US" sz="2800" dirty="0"/>
              <a:t>and </a:t>
            </a:r>
            <a:r>
              <a:rPr lang="en-US" sz="2800" i="1" dirty="0"/>
              <a:t>logos</a:t>
            </a:r>
            <a:r>
              <a:rPr lang="en-US" sz="2800" dirty="0"/>
              <a:t> into just some idea … </a:t>
            </a:r>
            <a:r>
              <a:rPr lang="en-US" sz="2800" dirty="0" err="1"/>
              <a:t>anorder</a:t>
            </a:r>
            <a:r>
              <a:rPr lang="en-US" sz="2800" dirty="0"/>
              <a:t> statement.</a:t>
            </a:r>
          </a:p>
          <a:p>
            <a:pPr marL="0" indent="0">
              <a:buNone/>
            </a:pPr>
            <a:r>
              <a:rPr lang="en-US" sz="2800" dirty="0"/>
              <a:t>Storytelling has incurred this historical change, which constituted a transformation of the </a:t>
            </a:r>
            <a:r>
              <a:rPr lang="en-US" sz="2800" i="1" dirty="0"/>
              <a:t>essence of truth </a:t>
            </a:r>
            <a:r>
              <a:rPr lang="en-US" sz="2800" dirty="0"/>
              <a:t>from </a:t>
            </a:r>
            <a:r>
              <a:rPr lang="en-US" sz="2800" i="1" dirty="0"/>
              <a:t>unconcealment</a:t>
            </a:r>
            <a:r>
              <a:rPr lang="en-US" sz="2800" dirty="0"/>
              <a:t> to </a:t>
            </a:r>
            <a:r>
              <a:rPr lang="en-US" sz="2800" i="1" dirty="0"/>
              <a:t>correctness</a:t>
            </a:r>
            <a:r>
              <a:rPr lang="en-US" sz="2800" dirty="0"/>
              <a:t> (159). </a:t>
            </a:r>
          </a:p>
          <a:p>
            <a:pPr marL="0" indent="0">
              <a:buNone/>
            </a:pPr>
            <a:r>
              <a:rPr lang="en-US" sz="2800" dirty="0"/>
              <a:t>For example, facts as correct or not correct, true or false is a misinterpretation of Tells it true. Unconcealment is a space created for the appearance of the essent (159). </a:t>
            </a:r>
          </a:p>
          <a:p>
            <a:pPr marL="0" indent="0">
              <a:buNone/>
            </a:pPr>
            <a:endParaRPr lang="en-US" sz="2800" dirty="0"/>
          </a:p>
        </p:txBody>
      </p:sp>
    </p:spTree>
    <p:extLst>
      <p:ext uri="{BB962C8B-B14F-4D97-AF65-F5344CB8AC3E}">
        <p14:creationId xmlns:p14="http://schemas.microsoft.com/office/powerpoint/2010/main" val="26668931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EBD98-FAF3-3881-41E1-DCE9358B22EA}"/>
              </a:ext>
            </a:extLst>
          </p:cNvPr>
          <p:cNvSpPr>
            <a:spLocks noGrp="1"/>
          </p:cNvSpPr>
          <p:nvPr>
            <p:ph type="title"/>
          </p:nvPr>
        </p:nvSpPr>
        <p:spPr/>
        <p:txBody>
          <a:bodyPr/>
          <a:lstStyle/>
          <a:p>
            <a:r>
              <a:rPr lang="en-US" dirty="0"/>
              <a:t>Vine deloria Jr.</a:t>
            </a:r>
          </a:p>
        </p:txBody>
      </p:sp>
      <p:pic>
        <p:nvPicPr>
          <p:cNvPr id="4" name="Picture 2" descr="Custer Died for Your Sins - University of Oklahoma Press">
            <a:extLst>
              <a:ext uri="{FF2B5EF4-FFF2-40B4-BE49-F238E27FC236}">
                <a16:creationId xmlns:a16="http://schemas.microsoft.com/office/drawing/2014/main" id="{144EA836-7097-6001-1170-399BDB2EFF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979" y="1128451"/>
            <a:ext cx="1712967" cy="2643808"/>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God Is Red: A Native View of Religion by Vine Deloria Jr. – Birchbark Books">
            <a:extLst>
              <a:ext uri="{FF2B5EF4-FFF2-40B4-BE49-F238E27FC236}">
                <a16:creationId xmlns:a16="http://schemas.microsoft.com/office/drawing/2014/main" id="{04798BBF-6771-CC5B-36C3-6C796F63F8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7764" y="1128451"/>
            <a:ext cx="1782417" cy="2672698"/>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descr="Power and Place: Indian Education in America: Deloria Jr., Vine, Wildcat,  Daniel R.: 9781555918590: Amazon.com: Books">
            <a:extLst>
              <a:ext uri="{FF2B5EF4-FFF2-40B4-BE49-F238E27FC236}">
                <a16:creationId xmlns:a16="http://schemas.microsoft.com/office/drawing/2014/main" id="{7C73BF59-E9BE-9484-9C95-88505E5A18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157340"/>
            <a:ext cx="1763151" cy="2643809"/>
          </a:xfrm>
          <a:prstGeom prst="rect">
            <a:avLst/>
          </a:prstGeom>
          <a:noFill/>
          <a:extLst>
            <a:ext uri="{909E8E84-426E-40DD-AFC4-6F175D3DCCD1}">
              <a14:hiddenFill xmlns:a14="http://schemas.microsoft.com/office/drawing/2010/main">
                <a:solidFill>
                  <a:srgbClr val="FFFFFF"/>
                </a:solidFill>
              </a14:hiddenFill>
            </a:ext>
          </a:extLst>
        </p:spPr>
      </p:pic>
      <p:pic>
        <p:nvPicPr>
          <p:cNvPr id="19464" name="Picture 8" descr="Red Earth, White Lies">
            <a:extLst>
              <a:ext uri="{FF2B5EF4-FFF2-40B4-BE49-F238E27FC236}">
                <a16:creationId xmlns:a16="http://schemas.microsoft.com/office/drawing/2014/main" id="{0D752C37-0A9B-E81E-F47A-B3B78BA5C5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3026" y="3935456"/>
            <a:ext cx="1840566" cy="2763612"/>
          </a:xfrm>
          <a:prstGeom prst="rect">
            <a:avLst/>
          </a:prstGeom>
          <a:noFill/>
          <a:extLst>
            <a:ext uri="{909E8E84-426E-40DD-AFC4-6F175D3DCCD1}">
              <a14:hiddenFill xmlns:a14="http://schemas.microsoft.com/office/drawing/2010/main">
                <a:solidFill>
                  <a:srgbClr val="FFFFFF"/>
                </a:solidFill>
              </a14:hiddenFill>
            </a:ext>
          </a:extLst>
        </p:spPr>
      </p:pic>
      <p:pic>
        <p:nvPicPr>
          <p:cNvPr id="19466" name="Picture 10" descr="The World We Used To Live In: Remembering the Powers of the Medicine Man">
            <a:extLst>
              <a:ext uri="{FF2B5EF4-FFF2-40B4-BE49-F238E27FC236}">
                <a16:creationId xmlns:a16="http://schemas.microsoft.com/office/drawing/2014/main" id="{C9511D0C-ADAD-3E2C-20CA-64DDE258FE9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8618" y="3935456"/>
            <a:ext cx="1901687" cy="2747114"/>
          </a:xfrm>
          <a:prstGeom prst="rect">
            <a:avLst/>
          </a:prstGeom>
          <a:noFill/>
          <a:extLst>
            <a:ext uri="{909E8E84-426E-40DD-AFC4-6F175D3DCCD1}">
              <a14:hiddenFill xmlns:a14="http://schemas.microsoft.com/office/drawing/2010/main">
                <a:solidFill>
                  <a:srgbClr val="FFFFFF"/>
                </a:solidFill>
              </a14:hiddenFill>
            </a:ext>
          </a:extLst>
        </p:spPr>
      </p:pic>
      <p:pic>
        <p:nvPicPr>
          <p:cNvPr id="19468" name="Picture 12" descr="We Talk, You Listen - by Vine Deloria Jr (Paperback)">
            <a:extLst>
              <a:ext uri="{FF2B5EF4-FFF2-40B4-BE49-F238E27FC236}">
                <a16:creationId xmlns:a16="http://schemas.microsoft.com/office/drawing/2014/main" id="{837876C8-24CB-F3DE-F99A-EDBA442374E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8146" r="19306"/>
          <a:stretch/>
        </p:blipFill>
        <p:spPr bwMode="auto">
          <a:xfrm>
            <a:off x="2597764" y="3918958"/>
            <a:ext cx="1784200" cy="2763612"/>
          </a:xfrm>
          <a:prstGeom prst="rect">
            <a:avLst/>
          </a:prstGeom>
          <a:noFill/>
          <a:extLst>
            <a:ext uri="{909E8E84-426E-40DD-AFC4-6F175D3DCCD1}">
              <a14:hiddenFill xmlns:a14="http://schemas.microsoft.com/office/drawing/2010/main">
                <a:solidFill>
                  <a:srgbClr val="FFFFFF"/>
                </a:solidFill>
              </a14:hiddenFill>
            </a:ext>
          </a:extLst>
        </p:spPr>
      </p:pic>
      <p:pic>
        <p:nvPicPr>
          <p:cNvPr id="19470" name="Picture 14" descr="Spirit and Reason: The Vine Deloria, Jr. Reader: Deloria Jr., Vine, Scinta,  Sam, Foehner, Kristen: 9781555914301: Amazon.com: Books">
            <a:extLst>
              <a:ext uri="{FF2B5EF4-FFF2-40B4-BE49-F238E27FC236}">
                <a16:creationId xmlns:a16="http://schemas.microsoft.com/office/drawing/2014/main" id="{B5E04764-EE40-B558-F160-5C4BC4F16BA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1999" y="3935456"/>
            <a:ext cx="1840566" cy="27471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6" descr="The Metaphysics of Modern Existence: Deloria Jr., Vine, Wilkins, David E,  Wildcat, Daniel R: 9781555917593: Amazon.com: Books">
            <a:extLst>
              <a:ext uri="{FF2B5EF4-FFF2-40B4-BE49-F238E27FC236}">
                <a16:creationId xmlns:a16="http://schemas.microsoft.com/office/drawing/2014/main" id="{3763D618-9C4A-4F6F-847B-2095D5ADDFD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03617" y="174433"/>
            <a:ext cx="2399384" cy="3597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2183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A77D789-9DE0-43A3-B196-F13CFECFA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9250BD-0502-7F66-CD93-7143B6AD4C8B}"/>
              </a:ext>
            </a:extLst>
          </p:cNvPr>
          <p:cNvSpPr>
            <a:spLocks noGrp="1"/>
          </p:cNvSpPr>
          <p:nvPr>
            <p:ph type="title"/>
          </p:nvPr>
        </p:nvSpPr>
        <p:spPr>
          <a:xfrm>
            <a:off x="573788" y="382385"/>
            <a:ext cx="4511923" cy="1492132"/>
          </a:xfrm>
        </p:spPr>
        <p:txBody>
          <a:bodyPr>
            <a:normAutofit/>
          </a:bodyPr>
          <a:lstStyle/>
          <a:p>
            <a:r>
              <a:rPr lang="en-US" sz="4000"/>
              <a:t>Where Heidegger &amp; Deloria overlap</a:t>
            </a:r>
          </a:p>
        </p:txBody>
      </p:sp>
      <p:sp>
        <p:nvSpPr>
          <p:cNvPr id="11" name="Rectangle 10">
            <a:extLst>
              <a:ext uri="{FF2B5EF4-FFF2-40B4-BE49-F238E27FC236}">
                <a16:creationId xmlns:a16="http://schemas.microsoft.com/office/drawing/2014/main" id="{F9BC648B-BC3C-4674-B1FD-2F9F1C6D75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A0E100AA-5905-B402-AE8E-9D104EFA1419}"/>
              </a:ext>
            </a:extLst>
          </p:cNvPr>
          <p:cNvSpPr>
            <a:spLocks noGrp="1"/>
          </p:cNvSpPr>
          <p:nvPr>
            <p:ph idx="1"/>
          </p:nvPr>
        </p:nvSpPr>
        <p:spPr>
          <a:xfrm>
            <a:off x="346842" y="1671145"/>
            <a:ext cx="5195518" cy="5076496"/>
          </a:xfrm>
        </p:spPr>
        <p:txBody>
          <a:bodyPr>
            <a:normAutofit/>
          </a:bodyPr>
          <a:lstStyle/>
          <a:p>
            <a:pPr marL="0" indent="0">
              <a:buNone/>
            </a:pPr>
            <a:r>
              <a:rPr lang="en-US" sz="3600" b="1" dirty="0"/>
              <a:t>No person can claim to have pierced the veil of reality and properly articulated what he or she has found</a:t>
            </a:r>
          </a:p>
          <a:p>
            <a:pPr marL="0" indent="0" algn="r">
              <a:buNone/>
            </a:pPr>
            <a:r>
              <a:rPr lang="en-US" dirty="0"/>
              <a:t>-Deloria Ch 1 The Metaphysics of Modern Existence</a:t>
            </a:r>
          </a:p>
        </p:txBody>
      </p:sp>
      <p:pic>
        <p:nvPicPr>
          <p:cNvPr id="4" name="Picture 16" descr="The Metaphysics of Modern Existence: Deloria Jr., Vine, Wilkins, David E,  Wildcat, Daniel R: 9781555917593: Amazon.com: Books">
            <a:extLst>
              <a:ext uri="{FF2B5EF4-FFF2-40B4-BE49-F238E27FC236}">
                <a16:creationId xmlns:a16="http://schemas.microsoft.com/office/drawing/2014/main" id="{54ADA498-AA81-C705-89D9-6660E285ED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322"/>
          <a:stretch/>
        </p:blipFill>
        <p:spPr bwMode="auto">
          <a:xfrm>
            <a:off x="5542359" y="10"/>
            <a:ext cx="3601641" cy="6857990"/>
          </a:xfrm>
          <a:custGeom>
            <a:avLst/>
            <a:gdLst/>
            <a:ahLst/>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1884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79049F-342E-830F-FCE4-31F8EDBE2B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B5B139-81E9-A0F4-E5F9-781ECD9A2388}"/>
              </a:ext>
            </a:extLst>
          </p:cNvPr>
          <p:cNvSpPr>
            <a:spLocks noGrp="1"/>
          </p:cNvSpPr>
          <p:nvPr>
            <p:ph type="title"/>
          </p:nvPr>
        </p:nvSpPr>
        <p:spPr>
          <a:xfrm>
            <a:off x="573789" y="110359"/>
            <a:ext cx="4481688" cy="1045779"/>
          </a:xfrm>
        </p:spPr>
        <p:txBody>
          <a:bodyPr>
            <a:normAutofit fontScale="90000"/>
          </a:bodyPr>
          <a:lstStyle/>
          <a:p>
            <a:r>
              <a:rPr lang="en-US" sz="4000" dirty="0"/>
              <a:t>What Deloria means by metaphysics</a:t>
            </a:r>
          </a:p>
        </p:txBody>
      </p:sp>
      <p:sp>
        <p:nvSpPr>
          <p:cNvPr id="3" name="Content Placeholder 2">
            <a:extLst>
              <a:ext uri="{FF2B5EF4-FFF2-40B4-BE49-F238E27FC236}">
                <a16:creationId xmlns:a16="http://schemas.microsoft.com/office/drawing/2014/main" id="{5FE3D40D-9EFB-C70D-CF56-46789B73E9B1}"/>
              </a:ext>
            </a:extLst>
          </p:cNvPr>
          <p:cNvSpPr>
            <a:spLocks noGrp="1"/>
          </p:cNvSpPr>
          <p:nvPr>
            <p:ph idx="1"/>
          </p:nvPr>
        </p:nvSpPr>
        <p:spPr>
          <a:xfrm>
            <a:off x="573788" y="1229710"/>
            <a:ext cx="4968571" cy="5517931"/>
          </a:xfrm>
        </p:spPr>
        <p:txBody>
          <a:bodyPr>
            <a:normAutofit/>
          </a:bodyPr>
          <a:lstStyle/>
          <a:p>
            <a:pPr marL="0" indent="0">
              <a:buNone/>
            </a:pPr>
            <a:r>
              <a:rPr lang="en-US" sz="4400" b="1" dirty="0"/>
              <a:t>A Quest - Search for structure and meaning of reality</a:t>
            </a:r>
          </a:p>
          <a:p>
            <a:pPr marL="0" indent="0" algn="r">
              <a:buNone/>
            </a:pPr>
            <a:r>
              <a:rPr lang="en-US" dirty="0"/>
              <a:t>-Deloria Ch 1 The Metaphysics of Modern Existence</a:t>
            </a:r>
          </a:p>
        </p:txBody>
      </p:sp>
      <p:pic>
        <p:nvPicPr>
          <p:cNvPr id="4" name="Picture 16" descr="The Metaphysics of Modern Existence: Deloria Jr., Vine, Wilkins, David E,  Wildcat, Daniel R: 9781555917593: Amazon.com: Books">
            <a:extLst>
              <a:ext uri="{FF2B5EF4-FFF2-40B4-BE49-F238E27FC236}">
                <a16:creationId xmlns:a16="http://schemas.microsoft.com/office/drawing/2014/main" id="{51BEF428-6B4D-CE85-993F-A99D6983AE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322"/>
          <a:stretch/>
        </p:blipFill>
        <p:spPr bwMode="auto">
          <a:xfrm>
            <a:off x="5542359" y="10"/>
            <a:ext cx="3601641" cy="6857990"/>
          </a:xfrm>
          <a:custGeom>
            <a:avLst/>
            <a:gdLst/>
            <a:ahLst/>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08927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4EBEE-E722-1583-F9D8-77A775F840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6BF7EE-5D99-FCA5-652F-1B258F568653}"/>
              </a:ext>
            </a:extLst>
          </p:cNvPr>
          <p:cNvSpPr>
            <a:spLocks noGrp="1"/>
          </p:cNvSpPr>
          <p:nvPr>
            <p:ph type="title"/>
          </p:nvPr>
        </p:nvSpPr>
        <p:spPr>
          <a:xfrm>
            <a:off x="573789" y="110359"/>
            <a:ext cx="4481688" cy="1045779"/>
          </a:xfrm>
        </p:spPr>
        <p:txBody>
          <a:bodyPr>
            <a:normAutofit fontScale="90000"/>
          </a:bodyPr>
          <a:lstStyle/>
          <a:p>
            <a:r>
              <a:rPr lang="en-US" sz="4000" dirty="0"/>
              <a:t>Tells it True is not theory</a:t>
            </a:r>
          </a:p>
        </p:txBody>
      </p:sp>
      <p:sp>
        <p:nvSpPr>
          <p:cNvPr id="3" name="Content Placeholder 2">
            <a:extLst>
              <a:ext uri="{FF2B5EF4-FFF2-40B4-BE49-F238E27FC236}">
                <a16:creationId xmlns:a16="http://schemas.microsoft.com/office/drawing/2014/main" id="{D948CF2A-2139-DCA6-7B59-2B373EADBBD7}"/>
              </a:ext>
            </a:extLst>
          </p:cNvPr>
          <p:cNvSpPr>
            <a:spLocks noGrp="1"/>
          </p:cNvSpPr>
          <p:nvPr>
            <p:ph idx="1"/>
          </p:nvPr>
        </p:nvSpPr>
        <p:spPr>
          <a:xfrm>
            <a:off x="573788" y="1229710"/>
            <a:ext cx="4968571" cy="5517931"/>
          </a:xfrm>
        </p:spPr>
        <p:txBody>
          <a:bodyPr>
            <a:normAutofit/>
          </a:bodyPr>
          <a:lstStyle/>
          <a:p>
            <a:pPr marL="0" indent="0">
              <a:buNone/>
            </a:pPr>
            <a:r>
              <a:rPr lang="en-US" sz="4400" b="1" dirty="0"/>
              <a:t>I soon came to realize that theories are not accepted because they are true</a:t>
            </a:r>
          </a:p>
          <a:p>
            <a:pPr marL="0" indent="0">
              <a:buNone/>
            </a:pPr>
            <a:r>
              <a:rPr lang="en-US" dirty="0"/>
              <a:t>-Deloria Ch 1 The Metaphysics of Modern Existence</a:t>
            </a:r>
          </a:p>
        </p:txBody>
      </p:sp>
      <p:pic>
        <p:nvPicPr>
          <p:cNvPr id="4" name="Picture 16" descr="The Metaphysics of Modern Existence: Deloria Jr., Vine, Wilkins, David E,  Wildcat, Daniel R: 9781555917593: Amazon.com: Books">
            <a:extLst>
              <a:ext uri="{FF2B5EF4-FFF2-40B4-BE49-F238E27FC236}">
                <a16:creationId xmlns:a16="http://schemas.microsoft.com/office/drawing/2014/main" id="{50ADD00B-1106-C0DA-A968-BEE3BD41DA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322"/>
          <a:stretch/>
        </p:blipFill>
        <p:spPr bwMode="auto">
          <a:xfrm>
            <a:off x="5542359" y="10"/>
            <a:ext cx="3601641" cy="6857990"/>
          </a:xfrm>
          <a:custGeom>
            <a:avLst/>
            <a:gdLst/>
            <a:ahLst/>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3753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33203-7CF4-6AC7-707E-4A354909BA5B}"/>
              </a:ext>
            </a:extLst>
          </p:cNvPr>
          <p:cNvSpPr>
            <a:spLocks noGrp="1"/>
          </p:cNvSpPr>
          <p:nvPr>
            <p:ph type="title"/>
          </p:nvPr>
        </p:nvSpPr>
        <p:spPr>
          <a:xfrm>
            <a:off x="938757" y="373117"/>
            <a:ext cx="3268125" cy="1320855"/>
          </a:xfrm>
        </p:spPr>
        <p:txBody>
          <a:bodyPr>
            <a:normAutofit/>
          </a:bodyPr>
          <a:lstStyle/>
          <a:p>
            <a:r>
              <a:rPr lang="en-US" sz="2100" dirty="0"/>
              <a:t>Deloria’s Metaphysics severely critiqued by Ward Churchill </a:t>
            </a:r>
          </a:p>
        </p:txBody>
      </p:sp>
      <p:sp>
        <p:nvSpPr>
          <p:cNvPr id="3" name="Content Placeholder 2">
            <a:extLst>
              <a:ext uri="{FF2B5EF4-FFF2-40B4-BE49-F238E27FC236}">
                <a16:creationId xmlns:a16="http://schemas.microsoft.com/office/drawing/2014/main" id="{9A1405DA-2A3D-B29A-3C0E-DAE214802CB1}"/>
              </a:ext>
            </a:extLst>
          </p:cNvPr>
          <p:cNvSpPr>
            <a:spLocks noGrp="1"/>
          </p:cNvSpPr>
          <p:nvPr>
            <p:ph idx="1"/>
          </p:nvPr>
        </p:nvSpPr>
        <p:spPr>
          <a:xfrm>
            <a:off x="798787" y="1692167"/>
            <a:ext cx="3983420" cy="4792716"/>
          </a:xfrm>
        </p:spPr>
        <p:txBody>
          <a:bodyPr>
            <a:normAutofit lnSpcReduction="10000"/>
          </a:bodyPr>
          <a:lstStyle/>
          <a:p>
            <a:pPr marL="0" indent="0">
              <a:lnSpc>
                <a:spcPct val="100000"/>
              </a:lnSpc>
              <a:buNone/>
            </a:pPr>
            <a:r>
              <a:rPr lang="en-US" sz="1600" b="1" dirty="0"/>
              <a:t>Ward Churchill pretended to be American Indian. His book review”</a:t>
            </a:r>
          </a:p>
          <a:p>
            <a:pPr marL="0" indent="0">
              <a:lnSpc>
                <a:spcPct val="100000"/>
              </a:lnSpc>
              <a:buNone/>
            </a:pPr>
            <a:r>
              <a:rPr lang="en-US" sz="1600" b="1" dirty="0"/>
              <a:t>“</a:t>
            </a:r>
            <a:r>
              <a:rPr lang="en-US" sz="1600" b="1" i="0" u="none" strike="noStrike" dirty="0">
                <a:effectLst/>
                <a:latin typeface="Times New Roman" panose="02020603050405020304" pitchFamily="18" charset="0"/>
              </a:rPr>
              <a:t>It is not that the material contained in Metaphysics is invalid or poorly presented.</a:t>
            </a:r>
          </a:p>
          <a:p>
            <a:pPr marL="0" indent="0">
              <a:lnSpc>
                <a:spcPct val="100000"/>
              </a:lnSpc>
              <a:buNone/>
            </a:pPr>
            <a:r>
              <a:rPr lang="en-US" sz="1600" b="1" i="0" u="none" strike="noStrike" dirty="0">
                <a:effectLst/>
                <a:latin typeface="Times New Roman" panose="02020603050405020304" pitchFamily="18" charset="0"/>
              </a:rPr>
              <a:t> It is that the material is not to the point. The problem is one of the context of presentation. It is clearly impossible to develop a contemporary metaphysics based upon the synthesis of existing thought / material while failing to incorporate conclusions drawn from the bulk of European philosophy proper. </a:t>
            </a:r>
          </a:p>
          <a:p>
            <a:pPr marL="0" indent="0">
              <a:lnSpc>
                <a:spcPct val="100000"/>
              </a:lnSpc>
              <a:buNone/>
            </a:pPr>
            <a:r>
              <a:rPr lang="en-US" sz="1600" b="1" i="0" u="none" strike="noStrike" dirty="0">
                <a:effectLst/>
                <a:latin typeface="Times New Roman" panose="02020603050405020304" pitchFamily="18" charset="0"/>
              </a:rPr>
              <a:t>This is most particularly true in that Deloria himself opted to treat European thought as his primary format. Yet it is precisely the bulk of European philosophy which is omitted from consideration in this book. It is time to be specific (</a:t>
            </a:r>
            <a:r>
              <a:rPr lang="en-US" sz="1600" b="1" dirty="0" err="1">
                <a:latin typeface="Times New Roman" panose="02020603050405020304" pitchFamily="18" charset="0"/>
              </a:rPr>
              <a:t>C</a:t>
            </a:r>
            <a:r>
              <a:rPr lang="en-US" sz="1600" b="1" i="0" u="none" strike="noStrike" dirty="0" err="1">
                <a:effectLst/>
                <a:latin typeface="Times New Roman" panose="02020603050405020304" pitchFamily="18" charset="0"/>
              </a:rPr>
              <a:t>hucrchill</a:t>
            </a:r>
            <a:r>
              <a:rPr lang="en-US" sz="1600" b="1" i="0" u="none" strike="noStrike" dirty="0">
                <a:effectLst/>
                <a:latin typeface="Times New Roman" panose="02020603050405020304" pitchFamily="18" charset="0"/>
              </a:rPr>
              <a:t> source </a:t>
            </a:r>
            <a:r>
              <a:rPr lang="en-US" sz="1600" b="1" i="0" u="none" strike="noStrike" dirty="0">
                <a:effectLst/>
                <a:latin typeface="Times New Roman" panose="02020603050405020304" pitchFamily="18" charset="0"/>
                <a:hlinkClick r:id="rId2"/>
              </a:rPr>
              <a:t>https://escholarship.org/uc/item/74z1k3j6</a:t>
            </a:r>
            <a:r>
              <a:rPr lang="en-US" sz="1600" b="1" i="0" u="none" strike="noStrike" dirty="0">
                <a:effectLst/>
                <a:latin typeface="Times New Roman" panose="02020603050405020304" pitchFamily="18" charset="0"/>
              </a:rPr>
              <a:t>)</a:t>
            </a:r>
            <a:endParaRPr lang="en-US" sz="1600" b="1" dirty="0"/>
          </a:p>
          <a:p>
            <a:pPr marL="0" indent="0">
              <a:lnSpc>
                <a:spcPct val="100000"/>
              </a:lnSpc>
              <a:buNone/>
            </a:pPr>
            <a:endParaRPr lang="en-US" sz="1600" b="1" dirty="0"/>
          </a:p>
          <a:p>
            <a:pPr marL="0" indent="0">
              <a:lnSpc>
                <a:spcPct val="100000"/>
              </a:lnSpc>
              <a:buNone/>
            </a:pPr>
            <a:endParaRPr lang="en-US" sz="1600" b="1" dirty="0"/>
          </a:p>
        </p:txBody>
      </p:sp>
      <p:pic>
        <p:nvPicPr>
          <p:cNvPr id="1026" name="Picture 2" descr="Former Colorado professor defends 9/11 ...">
            <a:extLst>
              <a:ext uri="{FF2B5EF4-FFF2-40B4-BE49-F238E27FC236}">
                <a16:creationId xmlns:a16="http://schemas.microsoft.com/office/drawing/2014/main" id="{FE04DD40-3BD3-291F-7BB0-CDA9F07BCB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990" r="26956"/>
          <a:stretch/>
        </p:blipFill>
        <p:spPr bwMode="auto">
          <a:xfrm>
            <a:off x="4782206" y="645105"/>
            <a:ext cx="4060728" cy="5407737"/>
          </a:xfrm>
          <a:custGeom>
            <a:avLst/>
            <a:gdLst/>
            <a:ahLst/>
            <a:cxnLst/>
            <a:rect l="l" t="t" r="r" b="b"/>
            <a:pathLst>
              <a:path w="3860171" h="3855489">
                <a:moveTo>
                  <a:pt x="1930086" y="0"/>
                </a:moveTo>
                <a:lnTo>
                  <a:pt x="1967540" y="3511"/>
                </a:lnTo>
                <a:lnTo>
                  <a:pt x="2003824" y="12875"/>
                </a:lnTo>
                <a:lnTo>
                  <a:pt x="2038938" y="26920"/>
                </a:lnTo>
                <a:lnTo>
                  <a:pt x="2075222" y="44477"/>
                </a:lnTo>
                <a:lnTo>
                  <a:pt x="2109166" y="64375"/>
                </a:lnTo>
                <a:lnTo>
                  <a:pt x="2144279" y="85443"/>
                </a:lnTo>
                <a:lnTo>
                  <a:pt x="2179393" y="104171"/>
                </a:lnTo>
                <a:lnTo>
                  <a:pt x="2214507" y="122898"/>
                </a:lnTo>
                <a:lnTo>
                  <a:pt x="2248450" y="136943"/>
                </a:lnTo>
                <a:lnTo>
                  <a:pt x="2285905" y="146307"/>
                </a:lnTo>
                <a:lnTo>
                  <a:pt x="2322189" y="150989"/>
                </a:lnTo>
                <a:lnTo>
                  <a:pt x="2360814" y="150989"/>
                </a:lnTo>
                <a:lnTo>
                  <a:pt x="2400610" y="148648"/>
                </a:lnTo>
                <a:lnTo>
                  <a:pt x="2440405" y="143966"/>
                </a:lnTo>
                <a:lnTo>
                  <a:pt x="2480201" y="138114"/>
                </a:lnTo>
                <a:lnTo>
                  <a:pt x="2519996" y="133432"/>
                </a:lnTo>
                <a:lnTo>
                  <a:pt x="2559792" y="129921"/>
                </a:lnTo>
                <a:lnTo>
                  <a:pt x="2597247" y="131091"/>
                </a:lnTo>
                <a:lnTo>
                  <a:pt x="2633531" y="135773"/>
                </a:lnTo>
                <a:lnTo>
                  <a:pt x="2668644" y="146307"/>
                </a:lnTo>
                <a:lnTo>
                  <a:pt x="2697906" y="161523"/>
                </a:lnTo>
                <a:lnTo>
                  <a:pt x="2725997" y="181421"/>
                </a:lnTo>
                <a:lnTo>
                  <a:pt x="2750577" y="204830"/>
                </a:lnTo>
                <a:lnTo>
                  <a:pt x="2775156" y="231750"/>
                </a:lnTo>
                <a:lnTo>
                  <a:pt x="2797395" y="259841"/>
                </a:lnTo>
                <a:lnTo>
                  <a:pt x="2819634" y="289103"/>
                </a:lnTo>
                <a:lnTo>
                  <a:pt x="2841872" y="318364"/>
                </a:lnTo>
                <a:lnTo>
                  <a:pt x="2864111" y="346455"/>
                </a:lnTo>
                <a:lnTo>
                  <a:pt x="2887520" y="373376"/>
                </a:lnTo>
                <a:lnTo>
                  <a:pt x="2914441" y="396785"/>
                </a:lnTo>
                <a:lnTo>
                  <a:pt x="2940191" y="417853"/>
                </a:lnTo>
                <a:lnTo>
                  <a:pt x="2969452" y="434240"/>
                </a:lnTo>
                <a:lnTo>
                  <a:pt x="3001055" y="448285"/>
                </a:lnTo>
                <a:lnTo>
                  <a:pt x="3034998" y="459990"/>
                </a:lnTo>
                <a:lnTo>
                  <a:pt x="3070112" y="470524"/>
                </a:lnTo>
                <a:lnTo>
                  <a:pt x="3105226" y="479888"/>
                </a:lnTo>
                <a:lnTo>
                  <a:pt x="3141510" y="489251"/>
                </a:lnTo>
                <a:lnTo>
                  <a:pt x="3175453" y="499785"/>
                </a:lnTo>
                <a:lnTo>
                  <a:pt x="3209396" y="511490"/>
                </a:lnTo>
                <a:lnTo>
                  <a:pt x="3240999" y="525535"/>
                </a:lnTo>
                <a:lnTo>
                  <a:pt x="3269090" y="543092"/>
                </a:lnTo>
                <a:lnTo>
                  <a:pt x="3294840" y="564161"/>
                </a:lnTo>
                <a:lnTo>
                  <a:pt x="3315908" y="589911"/>
                </a:lnTo>
                <a:lnTo>
                  <a:pt x="3333465" y="618002"/>
                </a:lnTo>
                <a:lnTo>
                  <a:pt x="3347510" y="649604"/>
                </a:lnTo>
                <a:lnTo>
                  <a:pt x="3359215" y="683547"/>
                </a:lnTo>
                <a:lnTo>
                  <a:pt x="3369749" y="717491"/>
                </a:lnTo>
                <a:lnTo>
                  <a:pt x="3379113" y="753775"/>
                </a:lnTo>
                <a:lnTo>
                  <a:pt x="3388476" y="788889"/>
                </a:lnTo>
                <a:lnTo>
                  <a:pt x="3399010" y="824002"/>
                </a:lnTo>
                <a:lnTo>
                  <a:pt x="3410715" y="857946"/>
                </a:lnTo>
                <a:lnTo>
                  <a:pt x="3424760" y="889548"/>
                </a:lnTo>
                <a:lnTo>
                  <a:pt x="3441147" y="918809"/>
                </a:lnTo>
                <a:lnTo>
                  <a:pt x="3462215" y="944560"/>
                </a:lnTo>
                <a:lnTo>
                  <a:pt x="3485624" y="971480"/>
                </a:lnTo>
                <a:lnTo>
                  <a:pt x="3512545" y="994889"/>
                </a:lnTo>
                <a:lnTo>
                  <a:pt x="3540636" y="1017128"/>
                </a:lnTo>
                <a:lnTo>
                  <a:pt x="3571068" y="1039367"/>
                </a:lnTo>
                <a:lnTo>
                  <a:pt x="3600329" y="1061605"/>
                </a:lnTo>
                <a:lnTo>
                  <a:pt x="3628420" y="1083844"/>
                </a:lnTo>
                <a:lnTo>
                  <a:pt x="3655341" y="1108424"/>
                </a:lnTo>
                <a:lnTo>
                  <a:pt x="3678750" y="1133003"/>
                </a:lnTo>
                <a:lnTo>
                  <a:pt x="3698648" y="1161094"/>
                </a:lnTo>
                <a:lnTo>
                  <a:pt x="3713864" y="1190356"/>
                </a:lnTo>
                <a:lnTo>
                  <a:pt x="3724398" y="1225469"/>
                </a:lnTo>
                <a:lnTo>
                  <a:pt x="3729080" y="1261754"/>
                </a:lnTo>
                <a:lnTo>
                  <a:pt x="3730250" y="1299208"/>
                </a:lnTo>
                <a:lnTo>
                  <a:pt x="3726739" y="1339004"/>
                </a:lnTo>
                <a:lnTo>
                  <a:pt x="3722057" y="1378799"/>
                </a:lnTo>
                <a:lnTo>
                  <a:pt x="3716205" y="1418595"/>
                </a:lnTo>
                <a:lnTo>
                  <a:pt x="3711523" y="1458391"/>
                </a:lnTo>
                <a:lnTo>
                  <a:pt x="3709182" y="1498186"/>
                </a:lnTo>
                <a:lnTo>
                  <a:pt x="3709182" y="1536811"/>
                </a:lnTo>
                <a:lnTo>
                  <a:pt x="3713864" y="1573096"/>
                </a:lnTo>
                <a:lnTo>
                  <a:pt x="3723228" y="1609380"/>
                </a:lnTo>
                <a:lnTo>
                  <a:pt x="3737273" y="1643323"/>
                </a:lnTo>
                <a:lnTo>
                  <a:pt x="3756000" y="1678437"/>
                </a:lnTo>
                <a:lnTo>
                  <a:pt x="3774728" y="1713550"/>
                </a:lnTo>
                <a:lnTo>
                  <a:pt x="3795796" y="1748664"/>
                </a:lnTo>
                <a:lnTo>
                  <a:pt x="3815694" y="1782608"/>
                </a:lnTo>
                <a:lnTo>
                  <a:pt x="3833250" y="1818892"/>
                </a:lnTo>
                <a:lnTo>
                  <a:pt x="3847296" y="1854005"/>
                </a:lnTo>
                <a:lnTo>
                  <a:pt x="3856660" y="1890290"/>
                </a:lnTo>
                <a:lnTo>
                  <a:pt x="3860171" y="1927744"/>
                </a:lnTo>
                <a:lnTo>
                  <a:pt x="3856660" y="1965199"/>
                </a:lnTo>
                <a:lnTo>
                  <a:pt x="3847296" y="2001483"/>
                </a:lnTo>
                <a:lnTo>
                  <a:pt x="3833250" y="2036597"/>
                </a:lnTo>
                <a:lnTo>
                  <a:pt x="3815694" y="2072881"/>
                </a:lnTo>
                <a:lnTo>
                  <a:pt x="3795796" y="2106824"/>
                </a:lnTo>
                <a:lnTo>
                  <a:pt x="3774728" y="2141938"/>
                </a:lnTo>
                <a:lnTo>
                  <a:pt x="3756000" y="2177052"/>
                </a:lnTo>
                <a:lnTo>
                  <a:pt x="3737273" y="2212166"/>
                </a:lnTo>
                <a:lnTo>
                  <a:pt x="3723228" y="2246109"/>
                </a:lnTo>
                <a:lnTo>
                  <a:pt x="3713864" y="2282393"/>
                </a:lnTo>
                <a:lnTo>
                  <a:pt x="3709182" y="2318677"/>
                </a:lnTo>
                <a:lnTo>
                  <a:pt x="3709182" y="2357302"/>
                </a:lnTo>
                <a:lnTo>
                  <a:pt x="3711523" y="2397098"/>
                </a:lnTo>
                <a:lnTo>
                  <a:pt x="3716205" y="2436894"/>
                </a:lnTo>
                <a:lnTo>
                  <a:pt x="3722057" y="2476689"/>
                </a:lnTo>
                <a:lnTo>
                  <a:pt x="3726739" y="2516485"/>
                </a:lnTo>
                <a:lnTo>
                  <a:pt x="3730250" y="2556280"/>
                </a:lnTo>
                <a:lnTo>
                  <a:pt x="3729080" y="2593735"/>
                </a:lnTo>
                <a:lnTo>
                  <a:pt x="3724398" y="2630019"/>
                </a:lnTo>
                <a:lnTo>
                  <a:pt x="3713864" y="2665133"/>
                </a:lnTo>
                <a:lnTo>
                  <a:pt x="3698648" y="2694394"/>
                </a:lnTo>
                <a:lnTo>
                  <a:pt x="3678750" y="2722485"/>
                </a:lnTo>
                <a:lnTo>
                  <a:pt x="3655341" y="2747065"/>
                </a:lnTo>
                <a:lnTo>
                  <a:pt x="3628420" y="2771645"/>
                </a:lnTo>
                <a:lnTo>
                  <a:pt x="3600329" y="2793883"/>
                </a:lnTo>
                <a:lnTo>
                  <a:pt x="3571068" y="2816122"/>
                </a:lnTo>
                <a:lnTo>
                  <a:pt x="3540636" y="2838361"/>
                </a:lnTo>
                <a:lnTo>
                  <a:pt x="3512545" y="2860599"/>
                </a:lnTo>
                <a:lnTo>
                  <a:pt x="3485624" y="2884009"/>
                </a:lnTo>
                <a:lnTo>
                  <a:pt x="3462215" y="2910929"/>
                </a:lnTo>
                <a:lnTo>
                  <a:pt x="3441147" y="2936679"/>
                </a:lnTo>
                <a:lnTo>
                  <a:pt x="3424760" y="2965941"/>
                </a:lnTo>
                <a:lnTo>
                  <a:pt x="3410715" y="2997543"/>
                </a:lnTo>
                <a:lnTo>
                  <a:pt x="3399010" y="3031486"/>
                </a:lnTo>
                <a:lnTo>
                  <a:pt x="3388476" y="3066600"/>
                </a:lnTo>
                <a:lnTo>
                  <a:pt x="3379113" y="3101714"/>
                </a:lnTo>
                <a:lnTo>
                  <a:pt x="3369749" y="3137998"/>
                </a:lnTo>
                <a:lnTo>
                  <a:pt x="3359215" y="3171941"/>
                </a:lnTo>
                <a:lnTo>
                  <a:pt x="3347510" y="3205885"/>
                </a:lnTo>
                <a:lnTo>
                  <a:pt x="3333465" y="3237487"/>
                </a:lnTo>
                <a:lnTo>
                  <a:pt x="3315908" y="3265578"/>
                </a:lnTo>
                <a:lnTo>
                  <a:pt x="3294840" y="3291328"/>
                </a:lnTo>
                <a:lnTo>
                  <a:pt x="3269090" y="3312396"/>
                </a:lnTo>
                <a:lnTo>
                  <a:pt x="3240999" y="3329953"/>
                </a:lnTo>
                <a:lnTo>
                  <a:pt x="3209396" y="3343999"/>
                </a:lnTo>
                <a:lnTo>
                  <a:pt x="3175453" y="3355703"/>
                </a:lnTo>
                <a:lnTo>
                  <a:pt x="3141510" y="3366237"/>
                </a:lnTo>
                <a:lnTo>
                  <a:pt x="3105226" y="3375601"/>
                </a:lnTo>
                <a:lnTo>
                  <a:pt x="3070112" y="3384965"/>
                </a:lnTo>
                <a:lnTo>
                  <a:pt x="3034998" y="3395499"/>
                </a:lnTo>
                <a:lnTo>
                  <a:pt x="3001055" y="3407203"/>
                </a:lnTo>
                <a:lnTo>
                  <a:pt x="2969452" y="3421249"/>
                </a:lnTo>
                <a:lnTo>
                  <a:pt x="2940191" y="3437635"/>
                </a:lnTo>
                <a:lnTo>
                  <a:pt x="2914441" y="3458704"/>
                </a:lnTo>
                <a:lnTo>
                  <a:pt x="2887520" y="3482113"/>
                </a:lnTo>
                <a:lnTo>
                  <a:pt x="2864111" y="3509033"/>
                </a:lnTo>
                <a:lnTo>
                  <a:pt x="2841872" y="3537124"/>
                </a:lnTo>
                <a:lnTo>
                  <a:pt x="2819634" y="3566386"/>
                </a:lnTo>
                <a:lnTo>
                  <a:pt x="2797395" y="3595647"/>
                </a:lnTo>
                <a:lnTo>
                  <a:pt x="2775156" y="3623738"/>
                </a:lnTo>
                <a:lnTo>
                  <a:pt x="2750577" y="3650659"/>
                </a:lnTo>
                <a:lnTo>
                  <a:pt x="2725997" y="3674068"/>
                </a:lnTo>
                <a:lnTo>
                  <a:pt x="2697906" y="3693966"/>
                </a:lnTo>
                <a:lnTo>
                  <a:pt x="2668644" y="3709182"/>
                </a:lnTo>
                <a:lnTo>
                  <a:pt x="2633531" y="3719716"/>
                </a:lnTo>
                <a:lnTo>
                  <a:pt x="2597247" y="3724398"/>
                </a:lnTo>
                <a:lnTo>
                  <a:pt x="2559792" y="3725568"/>
                </a:lnTo>
                <a:lnTo>
                  <a:pt x="2519996" y="3722057"/>
                </a:lnTo>
                <a:lnTo>
                  <a:pt x="2480201" y="3717375"/>
                </a:lnTo>
                <a:lnTo>
                  <a:pt x="2440405" y="3711523"/>
                </a:lnTo>
                <a:lnTo>
                  <a:pt x="2400610" y="3706841"/>
                </a:lnTo>
                <a:lnTo>
                  <a:pt x="2360814" y="3704500"/>
                </a:lnTo>
                <a:lnTo>
                  <a:pt x="2322189" y="3704500"/>
                </a:lnTo>
                <a:lnTo>
                  <a:pt x="2285905" y="3709182"/>
                </a:lnTo>
                <a:lnTo>
                  <a:pt x="2248450" y="3718545"/>
                </a:lnTo>
                <a:lnTo>
                  <a:pt x="2214507" y="3732591"/>
                </a:lnTo>
                <a:lnTo>
                  <a:pt x="2179393" y="3751318"/>
                </a:lnTo>
                <a:lnTo>
                  <a:pt x="2144279" y="3770045"/>
                </a:lnTo>
                <a:lnTo>
                  <a:pt x="2109166" y="3791114"/>
                </a:lnTo>
                <a:lnTo>
                  <a:pt x="2075222" y="3811011"/>
                </a:lnTo>
                <a:lnTo>
                  <a:pt x="2038938" y="3828568"/>
                </a:lnTo>
                <a:lnTo>
                  <a:pt x="2003824" y="3842614"/>
                </a:lnTo>
                <a:lnTo>
                  <a:pt x="1967540" y="3851978"/>
                </a:lnTo>
                <a:lnTo>
                  <a:pt x="1930086" y="3855489"/>
                </a:lnTo>
                <a:lnTo>
                  <a:pt x="1892631" y="3851978"/>
                </a:lnTo>
                <a:lnTo>
                  <a:pt x="1856347" y="3842614"/>
                </a:lnTo>
                <a:lnTo>
                  <a:pt x="1821233" y="3828568"/>
                </a:lnTo>
                <a:lnTo>
                  <a:pt x="1784949" y="3811011"/>
                </a:lnTo>
                <a:lnTo>
                  <a:pt x="1751005" y="3791114"/>
                </a:lnTo>
                <a:lnTo>
                  <a:pt x="1715892" y="3770045"/>
                </a:lnTo>
                <a:lnTo>
                  <a:pt x="1680778" y="3751318"/>
                </a:lnTo>
                <a:lnTo>
                  <a:pt x="1645664" y="3732591"/>
                </a:lnTo>
                <a:lnTo>
                  <a:pt x="1610550" y="3718545"/>
                </a:lnTo>
                <a:lnTo>
                  <a:pt x="1574266" y="3709182"/>
                </a:lnTo>
                <a:lnTo>
                  <a:pt x="1537982" y="3704500"/>
                </a:lnTo>
                <a:lnTo>
                  <a:pt x="1499357" y="3704500"/>
                </a:lnTo>
                <a:lnTo>
                  <a:pt x="1459561" y="3706841"/>
                </a:lnTo>
                <a:lnTo>
                  <a:pt x="1419766" y="3711523"/>
                </a:lnTo>
                <a:lnTo>
                  <a:pt x="1379970" y="3717375"/>
                </a:lnTo>
                <a:lnTo>
                  <a:pt x="1340175" y="3722057"/>
                </a:lnTo>
                <a:lnTo>
                  <a:pt x="1300379" y="3725568"/>
                </a:lnTo>
                <a:lnTo>
                  <a:pt x="1262924" y="3724398"/>
                </a:lnTo>
                <a:lnTo>
                  <a:pt x="1226640" y="3719716"/>
                </a:lnTo>
                <a:lnTo>
                  <a:pt x="1191526" y="3709182"/>
                </a:lnTo>
                <a:lnTo>
                  <a:pt x="1162265" y="3693966"/>
                </a:lnTo>
                <a:lnTo>
                  <a:pt x="1134174" y="3674068"/>
                </a:lnTo>
                <a:lnTo>
                  <a:pt x="1109594" y="3650659"/>
                </a:lnTo>
                <a:lnTo>
                  <a:pt x="1085015" y="3623738"/>
                </a:lnTo>
                <a:lnTo>
                  <a:pt x="1062776" y="3595647"/>
                </a:lnTo>
                <a:lnTo>
                  <a:pt x="1040537" y="3566386"/>
                </a:lnTo>
                <a:lnTo>
                  <a:pt x="1018299" y="3537124"/>
                </a:lnTo>
                <a:lnTo>
                  <a:pt x="996060" y="3509033"/>
                </a:lnTo>
                <a:lnTo>
                  <a:pt x="972651" y="3482113"/>
                </a:lnTo>
                <a:lnTo>
                  <a:pt x="945730" y="3458704"/>
                </a:lnTo>
                <a:lnTo>
                  <a:pt x="919980" y="3437635"/>
                </a:lnTo>
                <a:lnTo>
                  <a:pt x="890719" y="3421249"/>
                </a:lnTo>
                <a:lnTo>
                  <a:pt x="859116" y="3407203"/>
                </a:lnTo>
                <a:lnTo>
                  <a:pt x="825173" y="3395499"/>
                </a:lnTo>
                <a:lnTo>
                  <a:pt x="790059" y="3384965"/>
                </a:lnTo>
                <a:lnTo>
                  <a:pt x="754946" y="3375601"/>
                </a:lnTo>
                <a:lnTo>
                  <a:pt x="718662" y="3366237"/>
                </a:lnTo>
                <a:lnTo>
                  <a:pt x="684718" y="3355703"/>
                </a:lnTo>
                <a:lnTo>
                  <a:pt x="650775" y="3343999"/>
                </a:lnTo>
                <a:lnTo>
                  <a:pt x="619173" y="3329953"/>
                </a:lnTo>
                <a:lnTo>
                  <a:pt x="591082" y="3312396"/>
                </a:lnTo>
                <a:lnTo>
                  <a:pt x="565332" y="3291328"/>
                </a:lnTo>
                <a:lnTo>
                  <a:pt x="544263" y="3265578"/>
                </a:lnTo>
                <a:lnTo>
                  <a:pt x="526706" y="3237487"/>
                </a:lnTo>
                <a:lnTo>
                  <a:pt x="512661" y="3205885"/>
                </a:lnTo>
                <a:lnTo>
                  <a:pt x="500956" y="3171941"/>
                </a:lnTo>
                <a:lnTo>
                  <a:pt x="490422" y="3137998"/>
                </a:lnTo>
                <a:lnTo>
                  <a:pt x="481059" y="3101714"/>
                </a:lnTo>
                <a:lnTo>
                  <a:pt x="471695" y="3066600"/>
                </a:lnTo>
                <a:lnTo>
                  <a:pt x="461161" y="3031486"/>
                </a:lnTo>
                <a:lnTo>
                  <a:pt x="449456" y="2997543"/>
                </a:lnTo>
                <a:lnTo>
                  <a:pt x="435411" y="2965941"/>
                </a:lnTo>
                <a:lnTo>
                  <a:pt x="419024" y="2936679"/>
                </a:lnTo>
                <a:lnTo>
                  <a:pt x="397956" y="2910929"/>
                </a:lnTo>
                <a:lnTo>
                  <a:pt x="374547" y="2884009"/>
                </a:lnTo>
                <a:lnTo>
                  <a:pt x="347626" y="2860599"/>
                </a:lnTo>
                <a:lnTo>
                  <a:pt x="318365" y="2838361"/>
                </a:lnTo>
                <a:lnTo>
                  <a:pt x="289103" y="2816122"/>
                </a:lnTo>
                <a:lnTo>
                  <a:pt x="259842" y="2793883"/>
                </a:lnTo>
                <a:lnTo>
                  <a:pt x="231751" y="2771645"/>
                </a:lnTo>
                <a:lnTo>
                  <a:pt x="204830" y="2747065"/>
                </a:lnTo>
                <a:lnTo>
                  <a:pt x="181421" y="2722485"/>
                </a:lnTo>
                <a:lnTo>
                  <a:pt x="161523" y="2694394"/>
                </a:lnTo>
                <a:lnTo>
                  <a:pt x="146308" y="2665133"/>
                </a:lnTo>
                <a:lnTo>
                  <a:pt x="135773" y="2630019"/>
                </a:lnTo>
                <a:lnTo>
                  <a:pt x="131092" y="2593735"/>
                </a:lnTo>
                <a:lnTo>
                  <a:pt x="129921" y="2556280"/>
                </a:lnTo>
                <a:lnTo>
                  <a:pt x="133432" y="2516485"/>
                </a:lnTo>
                <a:lnTo>
                  <a:pt x="138114" y="2476689"/>
                </a:lnTo>
                <a:lnTo>
                  <a:pt x="143967" y="2436894"/>
                </a:lnTo>
                <a:lnTo>
                  <a:pt x="148648" y="2397098"/>
                </a:lnTo>
                <a:lnTo>
                  <a:pt x="150989" y="2357302"/>
                </a:lnTo>
                <a:lnTo>
                  <a:pt x="150989" y="2318677"/>
                </a:lnTo>
                <a:lnTo>
                  <a:pt x="146308" y="2282393"/>
                </a:lnTo>
                <a:lnTo>
                  <a:pt x="136944" y="2246109"/>
                </a:lnTo>
                <a:lnTo>
                  <a:pt x="122898" y="2212166"/>
                </a:lnTo>
                <a:lnTo>
                  <a:pt x="105341" y="2177052"/>
                </a:lnTo>
                <a:lnTo>
                  <a:pt x="85444" y="2141938"/>
                </a:lnTo>
                <a:lnTo>
                  <a:pt x="64375" y="2106824"/>
                </a:lnTo>
                <a:lnTo>
                  <a:pt x="44478" y="2072881"/>
                </a:lnTo>
                <a:lnTo>
                  <a:pt x="26921" y="2036597"/>
                </a:lnTo>
                <a:lnTo>
                  <a:pt x="12875" y="2001483"/>
                </a:lnTo>
                <a:lnTo>
                  <a:pt x="3512" y="1965199"/>
                </a:lnTo>
                <a:lnTo>
                  <a:pt x="0" y="1927744"/>
                </a:lnTo>
                <a:lnTo>
                  <a:pt x="3512" y="1890290"/>
                </a:lnTo>
                <a:lnTo>
                  <a:pt x="12875" y="1854005"/>
                </a:lnTo>
                <a:lnTo>
                  <a:pt x="26921" y="1818892"/>
                </a:lnTo>
                <a:lnTo>
                  <a:pt x="44478" y="1782608"/>
                </a:lnTo>
                <a:lnTo>
                  <a:pt x="64375" y="1748664"/>
                </a:lnTo>
                <a:lnTo>
                  <a:pt x="85444" y="1713550"/>
                </a:lnTo>
                <a:lnTo>
                  <a:pt x="105341" y="1678437"/>
                </a:lnTo>
                <a:lnTo>
                  <a:pt x="122898" y="1643323"/>
                </a:lnTo>
                <a:lnTo>
                  <a:pt x="136944" y="1609380"/>
                </a:lnTo>
                <a:lnTo>
                  <a:pt x="146308" y="1573096"/>
                </a:lnTo>
                <a:lnTo>
                  <a:pt x="150989" y="1536811"/>
                </a:lnTo>
                <a:lnTo>
                  <a:pt x="150989" y="1498186"/>
                </a:lnTo>
                <a:lnTo>
                  <a:pt x="148648" y="1458391"/>
                </a:lnTo>
                <a:lnTo>
                  <a:pt x="143967" y="1418595"/>
                </a:lnTo>
                <a:lnTo>
                  <a:pt x="138114" y="1378799"/>
                </a:lnTo>
                <a:lnTo>
                  <a:pt x="133432" y="1339004"/>
                </a:lnTo>
                <a:lnTo>
                  <a:pt x="129921" y="1299208"/>
                </a:lnTo>
                <a:lnTo>
                  <a:pt x="131092" y="1261754"/>
                </a:lnTo>
                <a:lnTo>
                  <a:pt x="135773" y="1225469"/>
                </a:lnTo>
                <a:lnTo>
                  <a:pt x="146308" y="1190356"/>
                </a:lnTo>
                <a:lnTo>
                  <a:pt x="161523" y="1161094"/>
                </a:lnTo>
                <a:lnTo>
                  <a:pt x="181421" y="1133003"/>
                </a:lnTo>
                <a:lnTo>
                  <a:pt x="204830" y="1108424"/>
                </a:lnTo>
                <a:lnTo>
                  <a:pt x="231751" y="1083844"/>
                </a:lnTo>
                <a:lnTo>
                  <a:pt x="259842" y="1061605"/>
                </a:lnTo>
                <a:lnTo>
                  <a:pt x="289103" y="1039367"/>
                </a:lnTo>
                <a:lnTo>
                  <a:pt x="318365" y="1017128"/>
                </a:lnTo>
                <a:lnTo>
                  <a:pt x="347626" y="994889"/>
                </a:lnTo>
                <a:lnTo>
                  <a:pt x="374547" y="971480"/>
                </a:lnTo>
                <a:lnTo>
                  <a:pt x="397956" y="944560"/>
                </a:lnTo>
                <a:lnTo>
                  <a:pt x="419024" y="918809"/>
                </a:lnTo>
                <a:lnTo>
                  <a:pt x="435411" y="889548"/>
                </a:lnTo>
                <a:lnTo>
                  <a:pt x="449456" y="857946"/>
                </a:lnTo>
                <a:lnTo>
                  <a:pt x="461161" y="824002"/>
                </a:lnTo>
                <a:lnTo>
                  <a:pt x="471695" y="788889"/>
                </a:lnTo>
                <a:lnTo>
                  <a:pt x="481059" y="753775"/>
                </a:lnTo>
                <a:lnTo>
                  <a:pt x="490422" y="717491"/>
                </a:lnTo>
                <a:lnTo>
                  <a:pt x="500956" y="683547"/>
                </a:lnTo>
                <a:lnTo>
                  <a:pt x="512661" y="649604"/>
                </a:lnTo>
                <a:lnTo>
                  <a:pt x="526706" y="618002"/>
                </a:lnTo>
                <a:lnTo>
                  <a:pt x="544263" y="589911"/>
                </a:lnTo>
                <a:lnTo>
                  <a:pt x="565332" y="564161"/>
                </a:lnTo>
                <a:lnTo>
                  <a:pt x="591082" y="543092"/>
                </a:lnTo>
                <a:lnTo>
                  <a:pt x="619173" y="525535"/>
                </a:lnTo>
                <a:lnTo>
                  <a:pt x="650775" y="511490"/>
                </a:lnTo>
                <a:lnTo>
                  <a:pt x="684718" y="499785"/>
                </a:lnTo>
                <a:lnTo>
                  <a:pt x="718662" y="489251"/>
                </a:lnTo>
                <a:lnTo>
                  <a:pt x="754946" y="479888"/>
                </a:lnTo>
                <a:lnTo>
                  <a:pt x="790059" y="470524"/>
                </a:lnTo>
                <a:lnTo>
                  <a:pt x="825173" y="459990"/>
                </a:lnTo>
                <a:lnTo>
                  <a:pt x="859116" y="448285"/>
                </a:lnTo>
                <a:lnTo>
                  <a:pt x="890719" y="434240"/>
                </a:lnTo>
                <a:lnTo>
                  <a:pt x="919980" y="417853"/>
                </a:lnTo>
                <a:lnTo>
                  <a:pt x="945730" y="396785"/>
                </a:lnTo>
                <a:lnTo>
                  <a:pt x="972651" y="373376"/>
                </a:lnTo>
                <a:lnTo>
                  <a:pt x="996060" y="346455"/>
                </a:lnTo>
                <a:lnTo>
                  <a:pt x="1018299" y="318364"/>
                </a:lnTo>
                <a:lnTo>
                  <a:pt x="1040537" y="289103"/>
                </a:lnTo>
                <a:lnTo>
                  <a:pt x="1062776" y="259841"/>
                </a:lnTo>
                <a:lnTo>
                  <a:pt x="1085015" y="231750"/>
                </a:lnTo>
                <a:lnTo>
                  <a:pt x="1109594" y="204830"/>
                </a:lnTo>
                <a:lnTo>
                  <a:pt x="1134174" y="181421"/>
                </a:lnTo>
                <a:lnTo>
                  <a:pt x="1162265" y="161523"/>
                </a:lnTo>
                <a:lnTo>
                  <a:pt x="1191526" y="146307"/>
                </a:lnTo>
                <a:lnTo>
                  <a:pt x="1226640" y="135773"/>
                </a:lnTo>
                <a:lnTo>
                  <a:pt x="1262924" y="131091"/>
                </a:lnTo>
                <a:lnTo>
                  <a:pt x="1300379" y="129921"/>
                </a:lnTo>
                <a:lnTo>
                  <a:pt x="1340175" y="133432"/>
                </a:lnTo>
                <a:lnTo>
                  <a:pt x="1379970" y="138114"/>
                </a:lnTo>
                <a:lnTo>
                  <a:pt x="1419766" y="143966"/>
                </a:lnTo>
                <a:lnTo>
                  <a:pt x="1459561" y="148648"/>
                </a:lnTo>
                <a:lnTo>
                  <a:pt x="1499357" y="150989"/>
                </a:lnTo>
                <a:lnTo>
                  <a:pt x="1537982" y="150989"/>
                </a:lnTo>
                <a:lnTo>
                  <a:pt x="1574266" y="146307"/>
                </a:lnTo>
                <a:lnTo>
                  <a:pt x="1610550" y="136943"/>
                </a:lnTo>
                <a:lnTo>
                  <a:pt x="1645664" y="122898"/>
                </a:lnTo>
                <a:lnTo>
                  <a:pt x="1680778" y="104171"/>
                </a:lnTo>
                <a:lnTo>
                  <a:pt x="1715892" y="85443"/>
                </a:lnTo>
                <a:lnTo>
                  <a:pt x="1751005" y="64375"/>
                </a:lnTo>
                <a:lnTo>
                  <a:pt x="1784949" y="44477"/>
                </a:lnTo>
                <a:lnTo>
                  <a:pt x="1821233" y="26920"/>
                </a:lnTo>
                <a:lnTo>
                  <a:pt x="1856347" y="12875"/>
                </a:lnTo>
                <a:lnTo>
                  <a:pt x="1892631" y="3511"/>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9759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CA77D789-9DE0-43A3-B196-F13CFECFA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1FEB6D-9C8A-1CC4-2FEB-440C1DDB6497}"/>
              </a:ext>
            </a:extLst>
          </p:cNvPr>
          <p:cNvSpPr>
            <a:spLocks noGrp="1"/>
          </p:cNvSpPr>
          <p:nvPr>
            <p:ph type="title"/>
          </p:nvPr>
        </p:nvSpPr>
        <p:spPr>
          <a:xfrm>
            <a:off x="573788" y="382385"/>
            <a:ext cx="4511923" cy="1492132"/>
          </a:xfrm>
        </p:spPr>
        <p:txBody>
          <a:bodyPr>
            <a:normAutofit/>
          </a:bodyPr>
          <a:lstStyle/>
          <a:p>
            <a:r>
              <a:rPr lang="en-US" sz="3200" dirty="0"/>
              <a:t>Churchill review of Deloria’s metaphysics book</a:t>
            </a:r>
          </a:p>
        </p:txBody>
      </p:sp>
      <p:sp>
        <p:nvSpPr>
          <p:cNvPr id="2057" name="Rectangle 2056">
            <a:extLst>
              <a:ext uri="{FF2B5EF4-FFF2-40B4-BE49-F238E27FC236}">
                <a16:creationId xmlns:a16="http://schemas.microsoft.com/office/drawing/2014/main" id="{F9BC648B-BC3C-4674-B1FD-2F9F1C6D75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B4B0E7BC-B350-AE47-5504-A532820B54E4}"/>
              </a:ext>
            </a:extLst>
          </p:cNvPr>
          <p:cNvSpPr>
            <a:spLocks noGrp="1"/>
          </p:cNvSpPr>
          <p:nvPr>
            <p:ph idx="1"/>
          </p:nvPr>
        </p:nvSpPr>
        <p:spPr>
          <a:xfrm>
            <a:off x="573788" y="1797269"/>
            <a:ext cx="4628833" cy="4678346"/>
          </a:xfrm>
        </p:spPr>
        <p:txBody>
          <a:bodyPr>
            <a:normAutofit fontScale="92500" lnSpcReduction="20000"/>
          </a:bodyPr>
          <a:lstStyle/>
          <a:p>
            <a:pPr marL="0" indent="0">
              <a:lnSpc>
                <a:spcPct val="100000"/>
              </a:lnSpc>
              <a:buNone/>
            </a:pPr>
            <a:r>
              <a:rPr lang="en-US" b="1" i="0" u="none" strike="noStrike" dirty="0">
                <a:effectLst/>
                <a:latin typeface="Times New Roman" panose="02020603050405020304" pitchFamily="18" charset="0"/>
              </a:rPr>
              <a:t>There are others. Kierkegaard's Christianity and its relationship to Niels Bohr might have proven an interesting area of exploration. </a:t>
            </a:r>
            <a:r>
              <a:rPr lang="en-US" b="1" i="0" u="none" strike="noStrike" dirty="0" err="1">
                <a:effectLst/>
                <a:latin typeface="Times New Roman" panose="02020603050405020304" pitchFamily="18" charset="0"/>
              </a:rPr>
              <a:t>Heidigger</a:t>
            </a:r>
            <a:r>
              <a:rPr lang="en-US" b="1" i="0" u="none" strike="noStrike" dirty="0">
                <a:effectLst/>
                <a:latin typeface="Times New Roman" panose="02020603050405020304" pitchFamily="18" charset="0"/>
              </a:rPr>
              <a:t>, </a:t>
            </a:r>
            <a:r>
              <a:rPr lang="en-US" b="1" i="0" u="none" strike="noStrike" dirty="0" err="1">
                <a:effectLst/>
                <a:latin typeface="Times New Roman" panose="02020603050405020304" pitchFamily="18" charset="0"/>
              </a:rPr>
              <a:t>Neitsche</a:t>
            </a:r>
            <a:r>
              <a:rPr lang="en-US" b="1" i="0" u="none" strike="noStrike" dirty="0">
                <a:effectLst/>
                <a:latin typeface="Times New Roman" panose="02020603050405020304" pitchFamily="18" charset="0"/>
              </a:rPr>
              <a:t>, Wittgenstein and Russell are all to obviously important to have been ignored in any examination attempting to synthesize a metaphysics. </a:t>
            </a:r>
            <a:r>
              <a:rPr lang="en-US" b="1" i="0" u="none" strike="noStrike" dirty="0" err="1">
                <a:effectLst/>
                <a:latin typeface="Times New Roman" panose="02020603050405020304" pitchFamily="18" charset="0"/>
              </a:rPr>
              <a:t>Husser</a:t>
            </a:r>
            <a:r>
              <a:rPr lang="en-US" b="1" i="0" u="none" strike="noStrike" dirty="0">
                <a:effectLst/>
                <a:latin typeface="Times New Roman" panose="02020603050405020304" pitchFamily="18" charset="0"/>
              </a:rPr>
              <a:t>!'s fusion of biology (the physiology of perception) with </a:t>
            </a:r>
            <a:r>
              <a:rPr lang="en-US" b="1" i="0" u="none" strike="noStrike" dirty="0" err="1">
                <a:effectLst/>
                <a:latin typeface="Times New Roman" panose="02020603050405020304" pitchFamily="18" charset="0"/>
              </a:rPr>
              <a:t>phenomonology</a:t>
            </a:r>
            <a:r>
              <a:rPr lang="en-US" b="1" i="0" u="none" strike="noStrike" dirty="0">
                <a:effectLst/>
                <a:latin typeface="Times New Roman" panose="02020603050405020304" pitchFamily="18" charset="0"/>
              </a:rPr>
              <a:t> would have led the examiner directly to Merleau-Ponty and Sartre and, through Sartre's inversion of existentialism, to Marx in the form of Althusser and Foucault. The work of Breton, Artaud, Chomsky, Lenin, Gramsci, Lukacs and others might have been at least acknowledged (source </a:t>
            </a:r>
            <a:r>
              <a:rPr lang="en-US" b="1" i="0" u="none" strike="noStrike" dirty="0">
                <a:effectLst/>
                <a:latin typeface="Times New Roman" panose="02020603050405020304" pitchFamily="18" charset="0"/>
                <a:hlinkClick r:id="rId2"/>
              </a:rPr>
              <a:t>https://escholarship.org/uc/item/74z1k3j6</a:t>
            </a:r>
            <a:r>
              <a:rPr lang="en-US" b="1" i="0" u="none" strike="noStrike" dirty="0">
                <a:effectLst/>
                <a:latin typeface="Times New Roman" panose="02020603050405020304" pitchFamily="18" charset="0"/>
              </a:rPr>
              <a:t>). </a:t>
            </a:r>
            <a:endParaRPr lang="en-US" b="1" dirty="0"/>
          </a:p>
        </p:txBody>
      </p:sp>
      <p:pic>
        <p:nvPicPr>
          <p:cNvPr id="2050" name="Picture 2" descr="Colorado Supreme Court rejects Ward Churchill's appeal">
            <a:extLst>
              <a:ext uri="{FF2B5EF4-FFF2-40B4-BE49-F238E27FC236}">
                <a16:creationId xmlns:a16="http://schemas.microsoft.com/office/drawing/2014/main" id="{C03F952E-13CE-EB7A-EF01-4A963F8260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4735" r="30735"/>
          <a:stretch/>
        </p:blipFill>
        <p:spPr bwMode="auto">
          <a:xfrm>
            <a:off x="5542359" y="10"/>
            <a:ext cx="3601641" cy="6857990"/>
          </a:xfrm>
          <a:custGeom>
            <a:avLst/>
            <a:gdLst/>
            <a:ahLst/>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90953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A77D789-9DE0-43A3-B196-F13CFECFA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CDF258-8974-02DF-CCB7-EE668953370E}"/>
              </a:ext>
            </a:extLst>
          </p:cNvPr>
          <p:cNvSpPr>
            <a:spLocks noGrp="1"/>
          </p:cNvSpPr>
          <p:nvPr>
            <p:ph type="title"/>
          </p:nvPr>
        </p:nvSpPr>
        <p:spPr>
          <a:xfrm>
            <a:off x="573788" y="382385"/>
            <a:ext cx="4511923" cy="1492132"/>
          </a:xfrm>
        </p:spPr>
        <p:txBody>
          <a:bodyPr>
            <a:normAutofit fontScale="90000"/>
          </a:bodyPr>
          <a:lstStyle/>
          <a:p>
            <a:br>
              <a:rPr lang="en-US" sz="4000" dirty="0"/>
            </a:br>
            <a:r>
              <a:rPr lang="en-US" sz="4000" dirty="0"/>
              <a:t>American Indian Metaphysics</a:t>
            </a:r>
          </a:p>
        </p:txBody>
      </p:sp>
      <p:sp>
        <p:nvSpPr>
          <p:cNvPr id="11" name="Rectangle 10">
            <a:extLst>
              <a:ext uri="{FF2B5EF4-FFF2-40B4-BE49-F238E27FC236}">
                <a16:creationId xmlns:a16="http://schemas.microsoft.com/office/drawing/2014/main" id="{F9BC648B-BC3C-4674-B1FD-2F9F1C6D75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C8FFC429-F33F-5DB0-48F9-CFB305AABFD7}"/>
              </a:ext>
            </a:extLst>
          </p:cNvPr>
          <p:cNvSpPr>
            <a:spLocks noGrp="1"/>
          </p:cNvSpPr>
          <p:nvPr>
            <p:ph idx="1"/>
          </p:nvPr>
        </p:nvSpPr>
        <p:spPr>
          <a:xfrm>
            <a:off x="573788" y="2286001"/>
            <a:ext cx="4511923" cy="3593591"/>
          </a:xfrm>
        </p:spPr>
        <p:txBody>
          <a:bodyPr>
            <a:normAutofit/>
          </a:bodyPr>
          <a:lstStyle/>
          <a:p>
            <a:pPr marL="0" indent="0">
              <a:lnSpc>
                <a:spcPct val="100000"/>
              </a:lnSpc>
              <a:buNone/>
            </a:pPr>
            <a:r>
              <a:rPr lang="en-US" b="1" dirty="0">
                <a:effectLst/>
                <a:latin typeface="Fd92656-Identity-H"/>
              </a:rPr>
              <a:t>For many centuries whites scorned the knowledge of American Indians, regarding whatever the people said as gross, savage super­stition and insisting that their own view of the world, a complex mixture of folklore, religious doctrine, and Greek natural sciences, was the highest intellectual achievement of our species </a:t>
            </a:r>
            <a:endParaRPr lang="en-US" b="1" dirty="0"/>
          </a:p>
          <a:p>
            <a:pPr marL="0" indent="0" algn="r">
              <a:lnSpc>
                <a:spcPct val="100000"/>
              </a:lnSpc>
              <a:buNone/>
            </a:pPr>
            <a:r>
              <a:rPr lang="en-US" dirty="0"/>
              <a:t>-Deloria Chap 1: American Indian Metaphysics</a:t>
            </a:r>
          </a:p>
        </p:txBody>
      </p:sp>
      <p:pic>
        <p:nvPicPr>
          <p:cNvPr id="4" name="Picture 6" descr="Power and Place: Indian Education in America: Deloria Jr., Vine, Wildcat,  Daniel R.: 9781555918590: Amazon.com: Books">
            <a:extLst>
              <a:ext uri="{FF2B5EF4-FFF2-40B4-BE49-F238E27FC236}">
                <a16:creationId xmlns:a16="http://schemas.microsoft.com/office/drawing/2014/main" id="{3E55C6D1-1DE4-02C1-211D-380861AAA0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322"/>
          <a:stretch/>
        </p:blipFill>
        <p:spPr bwMode="auto">
          <a:xfrm>
            <a:off x="5542359" y="10"/>
            <a:ext cx="3601641" cy="6857990"/>
          </a:xfrm>
          <a:custGeom>
            <a:avLst/>
            <a:gdLst/>
            <a:ahLst/>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5524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6" descr="Power and Place: Indian Education in America: Deloria Jr., Vine, Wildcat,  Daniel R.: 9781555918590: Amazon.com: Books">
            <a:extLst>
              <a:ext uri="{FF2B5EF4-FFF2-40B4-BE49-F238E27FC236}">
                <a16:creationId xmlns:a16="http://schemas.microsoft.com/office/drawing/2014/main" id="{2299EFE8-985C-DF29-49C5-5842A3EB97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0484"/>
          <a:stretch/>
        </p:blipFill>
        <p:spPr bwMode="auto">
          <a:xfrm>
            <a:off x="5503984" y="10"/>
            <a:ext cx="3640016" cy="6857990"/>
          </a:xfrm>
          <a:prstGeom prst="rect">
            <a:avLst/>
          </a:prstGeom>
          <a:noFill/>
          <a:extLst>
            <a:ext uri="{909E8E84-426E-40DD-AFC4-6F175D3DCCD1}">
              <a14:hiddenFill xmlns:a14="http://schemas.microsoft.com/office/drawing/2010/main">
                <a:solidFill>
                  <a:srgbClr val="FFFFFF"/>
                </a:solidFill>
              </a14:hiddenFill>
            </a:ext>
          </a:extLst>
        </p:spPr>
      </p:pic>
      <p:sp>
        <p:nvSpPr>
          <p:cNvPr id="16" name="Freeform 10">
            <a:extLst>
              <a:ext uri="{FF2B5EF4-FFF2-40B4-BE49-F238E27FC236}">
                <a16:creationId xmlns:a16="http://schemas.microsoft.com/office/drawing/2014/main" id="{5D0CF218-804B-46B7-8D12-741D899E5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56769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txBody>
          <a:bodyPr/>
          <a:lstStyle/>
          <a:p>
            <a:endParaRPr lang="en-US"/>
          </a:p>
        </p:txBody>
      </p:sp>
      <p:sp>
        <p:nvSpPr>
          <p:cNvPr id="2" name="Title 1">
            <a:extLst>
              <a:ext uri="{FF2B5EF4-FFF2-40B4-BE49-F238E27FC236}">
                <a16:creationId xmlns:a16="http://schemas.microsoft.com/office/drawing/2014/main" id="{C8708A47-71CE-5EE0-B58D-DAD1F2EF80E8}"/>
              </a:ext>
            </a:extLst>
          </p:cNvPr>
          <p:cNvSpPr>
            <a:spLocks noGrp="1"/>
          </p:cNvSpPr>
          <p:nvPr>
            <p:ph type="title"/>
          </p:nvPr>
        </p:nvSpPr>
        <p:spPr>
          <a:xfrm>
            <a:off x="573788" y="382385"/>
            <a:ext cx="4511923" cy="1492132"/>
          </a:xfrm>
        </p:spPr>
        <p:txBody>
          <a:bodyPr>
            <a:normAutofit/>
          </a:bodyPr>
          <a:lstStyle/>
          <a:p>
            <a:r>
              <a:rPr lang="en-US" sz="4300"/>
              <a:t>American Indian </a:t>
            </a:r>
            <a:r>
              <a:rPr lang="en-US" sz="4300" err="1"/>
              <a:t>MEtaphysics</a:t>
            </a:r>
            <a:endParaRPr lang="en-US" sz="4300"/>
          </a:p>
        </p:txBody>
      </p:sp>
      <p:sp>
        <p:nvSpPr>
          <p:cNvPr id="18" name="Rectangle 17">
            <a:extLst>
              <a:ext uri="{FF2B5EF4-FFF2-40B4-BE49-F238E27FC236}">
                <a16:creationId xmlns:a16="http://schemas.microsoft.com/office/drawing/2014/main" id="{38FCA438-C13E-4ED2-A4C4-BC1C38A056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B76F10D9-1279-33D2-8D45-D870D0605463}"/>
              </a:ext>
            </a:extLst>
          </p:cNvPr>
          <p:cNvSpPr>
            <a:spLocks noGrp="1"/>
          </p:cNvSpPr>
          <p:nvPr>
            <p:ph idx="1"/>
          </p:nvPr>
        </p:nvSpPr>
        <p:spPr>
          <a:xfrm>
            <a:off x="573788" y="1874517"/>
            <a:ext cx="4687325" cy="4764822"/>
          </a:xfrm>
        </p:spPr>
        <p:txBody>
          <a:bodyPr>
            <a:normAutofit fontScale="92500" lnSpcReduction="10000"/>
          </a:bodyPr>
          <a:lstStyle/>
          <a:p>
            <a:pPr marL="0" indent="0">
              <a:buNone/>
            </a:pPr>
            <a:r>
              <a:rPr lang="en-US" sz="3200" b="1" dirty="0">
                <a:effectLst/>
                <a:latin typeface="Fd92656-Identity-H"/>
              </a:rPr>
              <a:t>… we should focus our attention on the metaphysics possessed by most American Indian tribes and derive from this central perspective the infor­mation and beliefs that naturally flowed from it. </a:t>
            </a:r>
          </a:p>
          <a:p>
            <a:pPr marL="0" indent="0">
              <a:buNone/>
            </a:pPr>
            <a:endParaRPr lang="en-US" sz="3200" dirty="0">
              <a:latin typeface="Fd92656-Identity-H"/>
            </a:endParaRPr>
          </a:p>
          <a:p>
            <a:pPr marL="0" indent="0">
              <a:buNone/>
            </a:pPr>
            <a:r>
              <a:rPr lang="en-US" dirty="0"/>
              <a:t>-Deloria Chap 1: American Indian Metaphysics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515721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95254-773E-0B70-57EA-164C59C41092}"/>
            </a:ext>
          </a:extLst>
        </p:cNvPr>
        <p:cNvGrpSpPr/>
        <p:nvPr/>
      </p:nvGrpSpPr>
      <p:grpSpPr>
        <a:xfrm>
          <a:off x="0" y="0"/>
          <a:ext cx="0" cy="0"/>
          <a:chOff x="0" y="0"/>
          <a:chExt cx="0" cy="0"/>
        </a:xfrm>
      </p:grpSpPr>
      <p:pic>
        <p:nvPicPr>
          <p:cNvPr id="5" name="Picture 4" descr="A graphic of a flower with text&#10;&#10;Description automatically generated with medium confidence">
            <a:extLst>
              <a:ext uri="{FF2B5EF4-FFF2-40B4-BE49-F238E27FC236}">
                <a16:creationId xmlns:a16="http://schemas.microsoft.com/office/drawing/2014/main" id="{B256C500-1143-68DC-0562-FF0EBD53AC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2039" y="733971"/>
            <a:ext cx="6403001" cy="5330498"/>
          </a:xfrm>
          <a:prstGeom prst="rect">
            <a:avLst/>
          </a:prstGeom>
        </p:spPr>
      </p:pic>
      <p:sp>
        <p:nvSpPr>
          <p:cNvPr id="2" name="TextBox 1">
            <a:extLst>
              <a:ext uri="{FF2B5EF4-FFF2-40B4-BE49-F238E27FC236}">
                <a16:creationId xmlns:a16="http://schemas.microsoft.com/office/drawing/2014/main" id="{422FA2B8-AE66-2FC5-A575-49CCE7B4F168}"/>
              </a:ext>
            </a:extLst>
          </p:cNvPr>
          <p:cNvSpPr txBox="1"/>
          <p:nvPr/>
        </p:nvSpPr>
        <p:spPr>
          <a:xfrm>
            <a:off x="861849" y="178676"/>
            <a:ext cx="7651530" cy="646331"/>
          </a:xfrm>
          <a:prstGeom prst="rect">
            <a:avLst/>
          </a:prstGeom>
          <a:noFill/>
        </p:spPr>
        <p:txBody>
          <a:bodyPr wrap="square" rtlCol="0">
            <a:spAutoFit/>
          </a:bodyPr>
          <a:lstStyle/>
          <a:p>
            <a:pPr algn="ctr"/>
            <a:r>
              <a:rPr lang="en-US" b="1" dirty="0"/>
              <a:t>First Amendment: There are at least 2 ‘Tells It True’ in this world</a:t>
            </a:r>
          </a:p>
          <a:p>
            <a:r>
              <a:rPr lang="en-US" dirty="0"/>
              <a:t>WWOK (Western Ways of Knowing) &amp; IWOK (Indigenous Ways of Knowing </a:t>
            </a:r>
          </a:p>
        </p:txBody>
      </p:sp>
      <p:sp>
        <p:nvSpPr>
          <p:cNvPr id="3" name="TextBox 2">
            <a:extLst>
              <a:ext uri="{FF2B5EF4-FFF2-40B4-BE49-F238E27FC236}">
                <a16:creationId xmlns:a16="http://schemas.microsoft.com/office/drawing/2014/main" id="{5E0D311B-3EB7-E178-75E3-6D734DECD692}"/>
              </a:ext>
            </a:extLst>
          </p:cNvPr>
          <p:cNvSpPr txBox="1"/>
          <p:nvPr/>
        </p:nvSpPr>
        <p:spPr>
          <a:xfrm>
            <a:off x="2154621" y="6201103"/>
            <a:ext cx="5686096" cy="369332"/>
          </a:xfrm>
          <a:prstGeom prst="rect">
            <a:avLst/>
          </a:prstGeom>
          <a:noFill/>
        </p:spPr>
        <p:txBody>
          <a:bodyPr wrap="square" rtlCol="0">
            <a:spAutoFit/>
          </a:bodyPr>
          <a:lstStyle/>
          <a:p>
            <a:pPr algn="ctr"/>
            <a:r>
              <a:rPr lang="en-US" b="1" dirty="0"/>
              <a:t>More at https:/tellsittrue.com</a:t>
            </a:r>
          </a:p>
        </p:txBody>
      </p:sp>
    </p:spTree>
    <p:extLst>
      <p:ext uri="{BB962C8B-B14F-4D97-AF65-F5344CB8AC3E}">
        <p14:creationId xmlns:p14="http://schemas.microsoft.com/office/powerpoint/2010/main" val="25988823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A77D789-9DE0-43A3-B196-F13CFECFA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DDC106-B8D5-9B93-431A-E4EC9B60DDC7}"/>
              </a:ext>
            </a:extLst>
          </p:cNvPr>
          <p:cNvSpPr>
            <a:spLocks noGrp="1"/>
          </p:cNvSpPr>
          <p:nvPr>
            <p:ph type="title"/>
          </p:nvPr>
        </p:nvSpPr>
        <p:spPr>
          <a:xfrm>
            <a:off x="573788" y="382385"/>
            <a:ext cx="4511923" cy="1492132"/>
          </a:xfrm>
        </p:spPr>
        <p:txBody>
          <a:bodyPr>
            <a:normAutofit/>
          </a:bodyPr>
          <a:lstStyle/>
          <a:p>
            <a:r>
              <a:rPr lang="en-US" dirty="0"/>
              <a:t>Everything is related</a:t>
            </a:r>
          </a:p>
        </p:txBody>
      </p:sp>
      <p:sp>
        <p:nvSpPr>
          <p:cNvPr id="11" name="Rectangle 10">
            <a:extLst>
              <a:ext uri="{FF2B5EF4-FFF2-40B4-BE49-F238E27FC236}">
                <a16:creationId xmlns:a16="http://schemas.microsoft.com/office/drawing/2014/main" id="{F9BC648B-BC3C-4674-B1FD-2F9F1C6D75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E6C76E29-7AC9-CC23-D2E6-3021C0F38594}"/>
              </a:ext>
            </a:extLst>
          </p:cNvPr>
          <p:cNvSpPr>
            <a:spLocks noGrp="1"/>
          </p:cNvSpPr>
          <p:nvPr>
            <p:ph idx="1"/>
          </p:nvPr>
        </p:nvSpPr>
        <p:spPr>
          <a:xfrm>
            <a:off x="573788" y="1874517"/>
            <a:ext cx="4511923" cy="4601098"/>
          </a:xfrm>
        </p:spPr>
        <p:txBody>
          <a:bodyPr>
            <a:normAutofit fontScale="77500" lnSpcReduction="20000"/>
          </a:bodyPr>
          <a:lstStyle/>
          <a:p>
            <a:pPr marL="0" indent="0">
              <a:buNone/>
            </a:pPr>
            <a:r>
              <a:rPr lang="en-US" sz="3300" b="1" dirty="0">
                <a:effectLst/>
                <a:latin typeface="Fd92656-Identity-H"/>
              </a:rPr>
              <a:t>The best description of Indian metaphysics was the realization that the world, and all its possible experiences, constituted a social reality, a fabric of life in which everything had the possibility of intimate knowing relationships because, ultimately, everything was related. </a:t>
            </a:r>
            <a:endParaRPr lang="en-US" sz="3300" b="1" dirty="0">
              <a:latin typeface="Fd92656-Identity-H"/>
            </a:endParaRPr>
          </a:p>
          <a:p>
            <a:pPr marL="0" indent="0">
              <a:buNone/>
            </a:pPr>
            <a:r>
              <a:rPr lang="en-US" dirty="0"/>
              <a:t>-Deloria Chap 1: American Indian Metaphysics</a:t>
            </a:r>
          </a:p>
          <a:p>
            <a:endParaRPr lang="en-US" dirty="0"/>
          </a:p>
          <a:p>
            <a:pPr marL="0" indent="0">
              <a:buNone/>
            </a:pPr>
            <a:endParaRPr lang="en-US" dirty="0"/>
          </a:p>
        </p:txBody>
      </p:sp>
      <p:pic>
        <p:nvPicPr>
          <p:cNvPr id="4" name="Picture 6" descr="Power and Place: Indian Education in America: Deloria Jr., Vine, Wildcat,  Daniel R.: 9781555918590: Amazon.com: Books">
            <a:extLst>
              <a:ext uri="{FF2B5EF4-FFF2-40B4-BE49-F238E27FC236}">
                <a16:creationId xmlns:a16="http://schemas.microsoft.com/office/drawing/2014/main" id="{07E37D85-75AE-E19B-B163-B4E958A955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722" r="15600"/>
          <a:stretch/>
        </p:blipFill>
        <p:spPr bwMode="auto">
          <a:xfrm>
            <a:off x="5542359" y="10"/>
            <a:ext cx="3601641" cy="6857990"/>
          </a:xfrm>
          <a:custGeom>
            <a:avLst/>
            <a:gdLst/>
            <a:ahLst/>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6954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6" descr="Power and Place: Indian Education in America: Deloria Jr., Vine, Wildcat,  Daniel R.: 9781555918590: Amazon.com: Books">
            <a:extLst>
              <a:ext uri="{FF2B5EF4-FFF2-40B4-BE49-F238E27FC236}">
                <a16:creationId xmlns:a16="http://schemas.microsoft.com/office/drawing/2014/main" id="{C5122464-C9C6-4260-4611-37CCC8B185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0484"/>
          <a:stretch/>
        </p:blipFill>
        <p:spPr bwMode="auto">
          <a:xfrm>
            <a:off x="5503984" y="10"/>
            <a:ext cx="3640016" cy="6857990"/>
          </a:xfrm>
          <a:prstGeom prst="rect">
            <a:avLst/>
          </a:prstGeom>
          <a:noFill/>
          <a:extLst>
            <a:ext uri="{909E8E84-426E-40DD-AFC4-6F175D3DCCD1}">
              <a14:hiddenFill xmlns:a14="http://schemas.microsoft.com/office/drawing/2010/main">
                <a:solidFill>
                  <a:srgbClr val="FFFFFF"/>
                </a:solidFill>
              </a14:hiddenFill>
            </a:ext>
          </a:extLst>
        </p:spPr>
      </p:pic>
      <p:sp>
        <p:nvSpPr>
          <p:cNvPr id="11" name="Freeform 10">
            <a:extLst>
              <a:ext uri="{FF2B5EF4-FFF2-40B4-BE49-F238E27FC236}">
                <a16:creationId xmlns:a16="http://schemas.microsoft.com/office/drawing/2014/main" id="{5D0CF218-804B-46B7-8D12-741D899E5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56769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txBody>
          <a:bodyPr/>
          <a:lstStyle/>
          <a:p>
            <a:endParaRPr lang="en-US"/>
          </a:p>
        </p:txBody>
      </p:sp>
      <p:sp>
        <p:nvSpPr>
          <p:cNvPr id="2" name="Title 1">
            <a:extLst>
              <a:ext uri="{FF2B5EF4-FFF2-40B4-BE49-F238E27FC236}">
                <a16:creationId xmlns:a16="http://schemas.microsoft.com/office/drawing/2014/main" id="{7E0B69BC-B29D-0430-B346-8C1DA20605A8}"/>
              </a:ext>
            </a:extLst>
          </p:cNvPr>
          <p:cNvSpPr>
            <a:spLocks noGrp="1"/>
          </p:cNvSpPr>
          <p:nvPr>
            <p:ph type="title"/>
          </p:nvPr>
        </p:nvSpPr>
        <p:spPr>
          <a:xfrm>
            <a:off x="314922" y="191193"/>
            <a:ext cx="4780090" cy="1903616"/>
          </a:xfrm>
        </p:spPr>
        <p:txBody>
          <a:bodyPr>
            <a:normAutofit fontScale="90000"/>
          </a:bodyPr>
          <a:lstStyle/>
          <a:p>
            <a:pPr algn="ctr"/>
            <a:r>
              <a:rPr lang="en-US" dirty="0"/>
              <a:t>Tells it true – suspended judgment</a:t>
            </a:r>
          </a:p>
        </p:txBody>
      </p:sp>
      <p:sp>
        <p:nvSpPr>
          <p:cNvPr id="13" name="Rectangle 12">
            <a:extLst>
              <a:ext uri="{FF2B5EF4-FFF2-40B4-BE49-F238E27FC236}">
                <a16:creationId xmlns:a16="http://schemas.microsoft.com/office/drawing/2014/main" id="{38FCA438-C13E-4ED2-A4C4-BC1C38A056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76DAF697-D874-053E-8C9D-37D5AA51C1E1}"/>
              </a:ext>
            </a:extLst>
          </p:cNvPr>
          <p:cNvSpPr>
            <a:spLocks noGrp="1"/>
          </p:cNvSpPr>
          <p:nvPr>
            <p:ph idx="1"/>
          </p:nvPr>
        </p:nvSpPr>
        <p:spPr>
          <a:xfrm>
            <a:off x="212598" y="2094809"/>
            <a:ext cx="5291386" cy="4571998"/>
          </a:xfrm>
        </p:spPr>
        <p:txBody>
          <a:bodyPr>
            <a:normAutofit fontScale="92500"/>
          </a:bodyPr>
          <a:lstStyle/>
          <a:p>
            <a:pPr marL="0" indent="0">
              <a:lnSpc>
                <a:spcPct val="100000"/>
              </a:lnSpc>
              <a:buNone/>
            </a:pPr>
            <a:r>
              <a:rPr lang="en-US" sz="2800" b="1" dirty="0">
                <a:effectLst/>
                <a:latin typeface="Helvetica Neue" panose="02000503000000020004" pitchFamily="2" charset="0"/>
              </a:rPr>
              <a:t>Most adventures in metaphysics attempt to fix upon a few basic concepts and, using these abstract ideas, explain the remainder of the experiential world in those terms. Indians use a peculiar way of maintaining a metaphysical stance that can best be termed as "sus­pended judgment.”</a:t>
            </a:r>
          </a:p>
          <a:p>
            <a:pPr marL="0" indent="0" algn="r">
              <a:lnSpc>
                <a:spcPct val="100000"/>
              </a:lnSpc>
              <a:buNone/>
            </a:pPr>
            <a:r>
              <a:rPr lang="en-US" dirty="0"/>
              <a:t>-Deloria Chap 1: American Indian Metaphysics</a:t>
            </a:r>
          </a:p>
          <a:p>
            <a:pPr marL="0" indent="0">
              <a:lnSpc>
                <a:spcPct val="100000"/>
              </a:lnSpc>
              <a:buNone/>
            </a:pPr>
            <a:endParaRPr lang="en-US" dirty="0">
              <a:effectLst/>
              <a:latin typeface="Helvetica Neue" panose="02000503000000020004" pitchFamily="2" charset="0"/>
            </a:endParaRPr>
          </a:p>
          <a:p>
            <a:pPr marL="0" indent="0">
              <a:lnSpc>
                <a:spcPct val="100000"/>
              </a:lnSpc>
              <a:buNone/>
            </a:pPr>
            <a:endParaRPr lang="en-US" dirty="0"/>
          </a:p>
        </p:txBody>
      </p:sp>
    </p:spTree>
    <p:extLst>
      <p:ext uri="{BB962C8B-B14F-4D97-AF65-F5344CB8AC3E}">
        <p14:creationId xmlns:p14="http://schemas.microsoft.com/office/powerpoint/2010/main" val="21163773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2559-E896-5BC9-F737-47A5A12CBF53}"/>
              </a:ext>
            </a:extLst>
          </p:cNvPr>
          <p:cNvSpPr>
            <a:spLocks noGrp="1"/>
          </p:cNvSpPr>
          <p:nvPr>
            <p:ph type="title"/>
          </p:nvPr>
        </p:nvSpPr>
        <p:spPr>
          <a:xfrm>
            <a:off x="3864664" y="224730"/>
            <a:ext cx="4751503" cy="521505"/>
          </a:xfrm>
        </p:spPr>
        <p:txBody>
          <a:bodyPr>
            <a:normAutofit fontScale="90000"/>
          </a:bodyPr>
          <a:lstStyle/>
          <a:p>
            <a:r>
              <a:rPr lang="en-US" dirty="0"/>
              <a:t>Key points</a:t>
            </a:r>
          </a:p>
        </p:txBody>
      </p:sp>
      <p:pic>
        <p:nvPicPr>
          <p:cNvPr id="11266" name="Picture 2" descr="The metaphysics of modern existence">
            <a:extLst>
              <a:ext uri="{FF2B5EF4-FFF2-40B4-BE49-F238E27FC236}">
                <a16:creationId xmlns:a16="http://schemas.microsoft.com/office/drawing/2014/main" id="{34DAD080-2659-7E20-4BCA-BCBB6CCCC3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1687" r="1" b="2243"/>
          <a:stretch/>
        </p:blipFill>
        <p:spPr bwMode="auto">
          <a:xfrm>
            <a:off x="496302" y="-1"/>
            <a:ext cx="3117389" cy="3436883"/>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eidegger WHAT IS METAPHYSICS [ 1928] : Heidegger : Free Download, Borrow,  and Streaming : Internet Archive">
            <a:extLst>
              <a:ext uri="{FF2B5EF4-FFF2-40B4-BE49-F238E27FC236}">
                <a16:creationId xmlns:a16="http://schemas.microsoft.com/office/drawing/2014/main" id="{D1AD0293-D7BF-A8F4-8F81-7589EDF246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5737" r="-2" b="12939"/>
          <a:stretch/>
        </p:blipFill>
        <p:spPr bwMode="auto">
          <a:xfrm>
            <a:off x="496302" y="3429000"/>
            <a:ext cx="3117389" cy="3429000"/>
          </a:xfrm>
          <a:prstGeom prst="rect">
            <a:avLst/>
          </a:prstGeom>
          <a:noFill/>
          <a:extLst>
            <a:ext uri="{909E8E84-426E-40DD-AFC4-6F175D3DCCD1}">
              <a14:hiddenFill xmlns:a14="http://schemas.microsoft.com/office/drawing/2010/main">
                <a:solidFill>
                  <a:srgbClr val="FFFFFF"/>
                </a:solidFill>
              </a14:hiddenFill>
            </a:ext>
          </a:extLst>
        </p:spPr>
      </p:pic>
      <p:sp>
        <p:nvSpPr>
          <p:cNvPr id="11284" name="Freeform 6">
            <a:extLst>
              <a:ext uri="{FF2B5EF4-FFF2-40B4-BE49-F238E27FC236}">
                <a16:creationId xmlns:a16="http://schemas.microsoft.com/office/drawing/2014/main" id="{51EBC40F-6C27-4F1D-B4D6-323683330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en-US"/>
          </a:p>
        </p:txBody>
      </p:sp>
      <p:sp>
        <p:nvSpPr>
          <p:cNvPr id="3" name="Content Placeholder 2">
            <a:extLst>
              <a:ext uri="{FF2B5EF4-FFF2-40B4-BE49-F238E27FC236}">
                <a16:creationId xmlns:a16="http://schemas.microsoft.com/office/drawing/2014/main" id="{41E6CE0F-5CE8-08D3-B353-BE828C7195F3}"/>
              </a:ext>
            </a:extLst>
          </p:cNvPr>
          <p:cNvSpPr>
            <a:spLocks noGrp="1"/>
          </p:cNvSpPr>
          <p:nvPr>
            <p:ph idx="1"/>
          </p:nvPr>
        </p:nvSpPr>
        <p:spPr>
          <a:xfrm>
            <a:off x="3864664" y="1019503"/>
            <a:ext cx="4751503" cy="5456112"/>
          </a:xfrm>
        </p:spPr>
        <p:txBody>
          <a:bodyPr>
            <a:normAutofit fontScale="85000" lnSpcReduction="20000"/>
          </a:bodyPr>
          <a:lstStyle/>
          <a:p>
            <a:pPr marL="0" indent="0">
              <a:buNone/>
            </a:pPr>
            <a:r>
              <a:rPr lang="en-US" dirty="0"/>
              <a:t>Leroy little Bear’s Blackfoot Metaphysics is a kin to Devine Deloria’s book: </a:t>
            </a:r>
            <a:r>
              <a:rPr lang="en-US" i="1" dirty="0"/>
              <a:t>Metaphysics of Modern Existe</a:t>
            </a:r>
            <a:r>
              <a:rPr lang="en-US" dirty="0"/>
              <a:t>nce (1979).</a:t>
            </a:r>
          </a:p>
          <a:p>
            <a:pPr marL="457200" indent="-457200">
              <a:buFont typeface="+mj-lt"/>
              <a:buAutoNum type="arabicPeriod"/>
            </a:pPr>
            <a:r>
              <a:rPr lang="en-US" dirty="0"/>
              <a:t>Both these indigenous metaphysics are about process languages and for Heidegger the process is that of </a:t>
            </a:r>
            <a:r>
              <a:rPr lang="en-US" dirty="0" err="1"/>
              <a:t>unconcelment</a:t>
            </a:r>
            <a:endParaRPr lang="en-US" dirty="0"/>
          </a:p>
          <a:p>
            <a:pPr marL="457200" indent="-457200">
              <a:buFont typeface="+mj-lt"/>
              <a:buAutoNum type="arabicPeriod"/>
            </a:pPr>
            <a:r>
              <a:rPr lang="en-US" dirty="0"/>
              <a:t>Little Bear and Deloria present an alternative to Martin Heidegger’s book: </a:t>
            </a:r>
            <a:r>
              <a:rPr lang="en-US" i="1" dirty="0"/>
              <a:t>Introduction to Metaphysics </a:t>
            </a:r>
            <a:r>
              <a:rPr lang="en-US" dirty="0"/>
              <a:t>(1944). </a:t>
            </a:r>
          </a:p>
          <a:p>
            <a:pPr marL="457200" indent="-457200">
              <a:buFont typeface="+mj-lt"/>
              <a:buAutoNum type="arabicPeriod"/>
            </a:pPr>
            <a:r>
              <a:rPr lang="en-US" dirty="0"/>
              <a:t>Little Bear, Deloria, &amp; Heidegger critique modern existence, including technology</a:t>
            </a:r>
          </a:p>
          <a:p>
            <a:pPr marL="457200" indent="-457200">
              <a:buFont typeface="+mj-lt"/>
              <a:buAutoNum type="arabicPeriod"/>
            </a:pPr>
            <a:r>
              <a:rPr lang="en-US" dirty="0"/>
              <a:t>Big difference: Little Bear &amp; Deloria focus is space/place/land, while Heidegger focus is Being and Time (getting out from under Chronological time).</a:t>
            </a:r>
          </a:p>
          <a:p>
            <a:pPr marL="457200" indent="-457200">
              <a:buFont typeface="+mj-lt"/>
              <a:buAutoNum type="arabicPeriod"/>
            </a:pPr>
            <a:r>
              <a:rPr lang="en-US" dirty="0"/>
              <a:t>Big difference: Little Bear &amp; Deloria more focused on Spiritual Energy of place, the spirituality of plants, animals, mountains, water, etc. Heidegger later essay focus is ‘what is the essence of Being and Truth.</a:t>
            </a:r>
          </a:p>
          <a:p>
            <a:pPr marL="0" indent="0">
              <a:buNone/>
            </a:pPr>
            <a:endParaRPr lang="en-US" dirty="0"/>
          </a:p>
        </p:txBody>
      </p:sp>
      <p:sp>
        <p:nvSpPr>
          <p:cNvPr id="11285" name="Rectangle 11284">
            <a:extLst>
              <a:ext uri="{FF2B5EF4-FFF2-40B4-BE49-F238E27FC236}">
                <a16:creationId xmlns:a16="http://schemas.microsoft.com/office/drawing/2014/main" id="{92CE7192-9926-4B6A-A377-FB1A2628C3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4080957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0E0F2-E6E0-4F3C-7025-97ED9FDBE1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A541CE-27A6-A983-AAF3-0188F9196717}"/>
              </a:ext>
            </a:extLst>
          </p:cNvPr>
          <p:cNvSpPr>
            <a:spLocks noGrp="1"/>
          </p:cNvSpPr>
          <p:nvPr>
            <p:ph type="title"/>
          </p:nvPr>
        </p:nvSpPr>
        <p:spPr>
          <a:xfrm>
            <a:off x="3864664" y="224730"/>
            <a:ext cx="4751503" cy="521505"/>
          </a:xfrm>
        </p:spPr>
        <p:txBody>
          <a:bodyPr>
            <a:normAutofit fontScale="90000"/>
          </a:bodyPr>
          <a:lstStyle/>
          <a:p>
            <a:r>
              <a:rPr lang="en-US" dirty="0"/>
              <a:t>Key points</a:t>
            </a:r>
          </a:p>
        </p:txBody>
      </p:sp>
      <p:pic>
        <p:nvPicPr>
          <p:cNvPr id="11266" name="Picture 2" descr="The metaphysics of modern existence">
            <a:extLst>
              <a:ext uri="{FF2B5EF4-FFF2-40B4-BE49-F238E27FC236}">
                <a16:creationId xmlns:a16="http://schemas.microsoft.com/office/drawing/2014/main" id="{21C1D9C4-FE7F-F162-161A-5445EDBB7F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1687" r="1" b="2243"/>
          <a:stretch/>
        </p:blipFill>
        <p:spPr bwMode="auto">
          <a:xfrm>
            <a:off x="496302" y="-1"/>
            <a:ext cx="3117389" cy="3436883"/>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eidegger WHAT IS METAPHYSICS [ 1928] : Heidegger : Free Download, Borrow,  and Streaming : Internet Archive">
            <a:extLst>
              <a:ext uri="{FF2B5EF4-FFF2-40B4-BE49-F238E27FC236}">
                <a16:creationId xmlns:a16="http://schemas.microsoft.com/office/drawing/2014/main" id="{C9DA33FA-C770-9A4E-C651-D13DE1A1CB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5737" r="-2" b="12939"/>
          <a:stretch/>
        </p:blipFill>
        <p:spPr bwMode="auto">
          <a:xfrm>
            <a:off x="496302" y="3429000"/>
            <a:ext cx="3117389" cy="3429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CA01D58-751C-0D19-7A5A-24EB9C79814E}"/>
              </a:ext>
            </a:extLst>
          </p:cNvPr>
          <p:cNvSpPr>
            <a:spLocks noGrp="1"/>
          </p:cNvSpPr>
          <p:nvPr>
            <p:ph idx="1"/>
          </p:nvPr>
        </p:nvSpPr>
        <p:spPr>
          <a:xfrm>
            <a:off x="3864664" y="1019503"/>
            <a:ext cx="4751503" cy="5456112"/>
          </a:xfrm>
        </p:spPr>
        <p:txBody>
          <a:bodyPr>
            <a:normAutofit fontScale="92500" lnSpcReduction="10000"/>
          </a:bodyPr>
          <a:lstStyle/>
          <a:p>
            <a:pPr marL="0" indent="0">
              <a:buNone/>
            </a:pPr>
            <a:r>
              <a:rPr lang="en-US" dirty="0"/>
              <a:t>6. Metaphysics of euro &amp; north American white-society, -culture, -education, -science… are ever-appropriating Indigenous Metaphysics, but</a:t>
            </a:r>
          </a:p>
          <a:p>
            <a:pPr marL="0" indent="0">
              <a:buNone/>
            </a:pPr>
            <a:r>
              <a:rPr lang="en-US" dirty="0"/>
              <a:t>7. Indigenous metaphysis is not the solution to White metaphysics</a:t>
            </a:r>
          </a:p>
          <a:p>
            <a:pPr marL="0" indent="0">
              <a:buNone/>
            </a:pPr>
            <a:r>
              <a:rPr lang="en-US" dirty="0"/>
              <a:t>8. Heidegger metaphysics is not nature-focused enough to resolve climate problems, too left-brained, &amp; not space-place-land-enough to sustain homo </a:t>
            </a:r>
            <a:r>
              <a:rPr lang="en-US" dirty="0" err="1"/>
              <a:t>sapien</a:t>
            </a:r>
            <a:r>
              <a:rPr lang="en-US" dirty="0"/>
              <a:t> life in age of 6</a:t>
            </a:r>
            <a:r>
              <a:rPr lang="en-US" baseline="30000" dirty="0"/>
              <a:t>th</a:t>
            </a:r>
            <a:r>
              <a:rPr lang="en-US" dirty="0"/>
              <a:t> extinction.</a:t>
            </a:r>
          </a:p>
          <a:p>
            <a:pPr marL="0" indent="0">
              <a:buNone/>
            </a:pPr>
            <a:r>
              <a:rPr lang="en-US" dirty="0"/>
              <a:t>9. Heidegger reclaims pre-Socratic Greek language &amp; ideas (Heraclitus) to critique modern existence &amp; ways of Being.</a:t>
            </a:r>
          </a:p>
          <a:p>
            <a:pPr marL="0" indent="0">
              <a:buNone/>
            </a:pPr>
            <a:r>
              <a:rPr lang="en-US" dirty="0"/>
              <a:t>10. Leroy Little Bear brings a more focused contrast of Quantum Physics and Native Science, as well as Indigenous Metaphysics.</a:t>
            </a:r>
          </a:p>
          <a:p>
            <a:pPr marL="0" indent="0">
              <a:buNone/>
            </a:pPr>
            <a:endParaRPr lang="en-US" dirty="0"/>
          </a:p>
        </p:txBody>
      </p:sp>
    </p:spTree>
    <p:extLst>
      <p:ext uri="{BB962C8B-B14F-4D97-AF65-F5344CB8AC3E}">
        <p14:creationId xmlns:p14="http://schemas.microsoft.com/office/powerpoint/2010/main" val="19218623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5DDC0C7C-5777-0171-55AE-FD3D991864D7}"/>
            </a:ext>
          </a:extLst>
        </p:cNvPr>
        <p:cNvGrpSpPr/>
        <p:nvPr/>
      </p:nvGrpSpPr>
      <p:grpSpPr>
        <a:xfrm>
          <a:off x="0" y="0"/>
          <a:ext cx="0" cy="0"/>
          <a:chOff x="0" y="0"/>
          <a:chExt cx="0" cy="0"/>
        </a:xfrm>
      </p:grpSpPr>
      <p:pic>
        <p:nvPicPr>
          <p:cNvPr id="13316" name="Picture 4" descr="How to Use Conversational Storytelling Interviews for Your Dissertation">
            <a:extLst>
              <a:ext uri="{FF2B5EF4-FFF2-40B4-BE49-F238E27FC236}">
                <a16:creationId xmlns:a16="http://schemas.microsoft.com/office/drawing/2014/main" id="{BB360671-81A2-ECAA-6D71-DC027C9A86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5405" y="0"/>
            <a:ext cx="1595993" cy="25172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B08BA7E-44AC-D4BD-037B-F821A6692C3B}"/>
              </a:ext>
            </a:extLst>
          </p:cNvPr>
          <p:cNvSpPr>
            <a:spLocks noGrp="1"/>
          </p:cNvSpPr>
          <p:nvPr>
            <p:ph type="title"/>
          </p:nvPr>
        </p:nvSpPr>
        <p:spPr>
          <a:xfrm>
            <a:off x="888465" y="0"/>
            <a:ext cx="3359865" cy="567559"/>
          </a:xfrm>
        </p:spPr>
        <p:txBody>
          <a:bodyPr>
            <a:normAutofit fontScale="90000"/>
          </a:bodyPr>
          <a:lstStyle/>
          <a:p>
            <a:r>
              <a:rPr lang="en-US" sz="3500" dirty="0"/>
              <a:t>Key points</a:t>
            </a:r>
          </a:p>
        </p:txBody>
      </p:sp>
      <p:sp>
        <p:nvSpPr>
          <p:cNvPr id="3" name="Content Placeholder 2">
            <a:extLst>
              <a:ext uri="{FF2B5EF4-FFF2-40B4-BE49-F238E27FC236}">
                <a16:creationId xmlns:a16="http://schemas.microsoft.com/office/drawing/2014/main" id="{6ECBBD4A-EAA0-63A4-F8C1-6EBE9FAAF528}"/>
              </a:ext>
            </a:extLst>
          </p:cNvPr>
          <p:cNvSpPr>
            <a:spLocks noGrp="1"/>
          </p:cNvSpPr>
          <p:nvPr>
            <p:ph idx="1"/>
          </p:nvPr>
        </p:nvSpPr>
        <p:spPr>
          <a:xfrm>
            <a:off x="787798" y="483476"/>
            <a:ext cx="6198764" cy="6154433"/>
          </a:xfrm>
        </p:spPr>
        <p:txBody>
          <a:bodyPr>
            <a:normAutofit lnSpcReduction="10000"/>
          </a:bodyPr>
          <a:lstStyle/>
          <a:p>
            <a:pPr marL="0" indent="0">
              <a:lnSpc>
                <a:spcPct val="100000"/>
              </a:lnSpc>
              <a:buNone/>
            </a:pPr>
            <a:r>
              <a:rPr lang="en-US" sz="1800" dirty="0"/>
              <a:t>11. USA is too individualistic to engage in conversational storytelling processes.</a:t>
            </a:r>
          </a:p>
          <a:p>
            <a:pPr marL="0" indent="0">
              <a:lnSpc>
                <a:spcPct val="100000"/>
              </a:lnSpc>
              <a:buNone/>
            </a:pPr>
            <a:r>
              <a:rPr lang="en-US" sz="1800" dirty="0"/>
              <a:t>12. USA is divided into political party us versus them echo chambers.</a:t>
            </a:r>
          </a:p>
          <a:p>
            <a:pPr marL="0" indent="0">
              <a:lnSpc>
                <a:spcPct val="100000"/>
              </a:lnSpc>
              <a:buNone/>
            </a:pPr>
            <a:r>
              <a:rPr lang="en-US" sz="1800" dirty="0"/>
              <a:t>13. The new technologies of information systems have more critique by Deloria &amp; Little Bear, than by Heidegger. </a:t>
            </a:r>
          </a:p>
          <a:p>
            <a:pPr marL="0" indent="0">
              <a:lnSpc>
                <a:spcPct val="100000"/>
              </a:lnSpc>
              <a:buNone/>
            </a:pPr>
            <a:r>
              <a:rPr lang="en-US" sz="1800" dirty="0"/>
              <a:t>14. Facebook, Google, Twitter social media algorithms and chatbots focus on user engagement time, &amp; hate, revenge, ridicule, blame, &amp; shaming the other get more social media time and space (see 2024 book by Harari).</a:t>
            </a:r>
          </a:p>
          <a:p>
            <a:pPr marL="0" indent="0">
              <a:lnSpc>
                <a:spcPct val="100000"/>
              </a:lnSpc>
              <a:buNone/>
            </a:pPr>
            <a:r>
              <a:rPr lang="en-US" sz="1800" dirty="0"/>
              <a:t>15. Harari makes point that it is less costly for social media to spread conspiracy theories, fantasy, fake news than it is to do research into what’s true. What’s true is more expensive, more complicated, and not so simple as fake.</a:t>
            </a:r>
          </a:p>
          <a:p>
            <a:pPr marL="0" indent="0">
              <a:lnSpc>
                <a:spcPct val="100000"/>
              </a:lnSpc>
              <a:buNone/>
            </a:pPr>
            <a:r>
              <a:rPr lang="en-US" sz="1800" dirty="0"/>
              <a:t>16. Harari says we are witnessing the end of democracy in many countries, as they switch to dictatorships because people have lost the ability &amp; courage to engage in conversations with those who they disagree with. Dictators just dictate what’s true, and jail dissenters or worse.</a:t>
            </a:r>
          </a:p>
          <a:p>
            <a:pPr marL="0" indent="0">
              <a:lnSpc>
                <a:spcPct val="100000"/>
              </a:lnSpc>
              <a:buNone/>
            </a:pPr>
            <a:r>
              <a:rPr lang="en-US" sz="1800" dirty="0"/>
              <a:t>17. Heidegger is not communicating in accessible language or storytelling,  &amp; is accused here of being anti-narrative, not process oriented metaphysics.</a:t>
            </a:r>
          </a:p>
        </p:txBody>
      </p:sp>
      <p:pic>
        <p:nvPicPr>
          <p:cNvPr id="11266" name="Picture 2" descr="The metaphysics of modern existence">
            <a:extLst>
              <a:ext uri="{FF2B5EF4-FFF2-40B4-BE49-F238E27FC236}">
                <a16:creationId xmlns:a16="http://schemas.microsoft.com/office/drawing/2014/main" id="{6983B37F-BAAD-3B50-39B1-F31F2C1E52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1687" r="1" b="2243"/>
          <a:stretch/>
        </p:blipFill>
        <p:spPr bwMode="auto">
          <a:xfrm>
            <a:off x="7419088" y="1504527"/>
            <a:ext cx="1572310" cy="1733433"/>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eidegger WHAT IS METAPHYSICS [ 1928] : Heidegger : Free Download, Borrow,  and Streaming : Internet Archive">
            <a:extLst>
              <a:ext uri="{FF2B5EF4-FFF2-40B4-BE49-F238E27FC236}">
                <a16:creationId xmlns:a16="http://schemas.microsoft.com/office/drawing/2014/main" id="{55DF06AE-0B14-14D7-5C6D-5771F0F654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5737" r="-2" b="12939"/>
          <a:stretch/>
        </p:blipFill>
        <p:spPr bwMode="auto">
          <a:xfrm>
            <a:off x="7290469" y="3237960"/>
            <a:ext cx="1575905" cy="1733433"/>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NEXUS' by Yuval Noah Harari">
            <a:extLst>
              <a:ext uri="{FF2B5EF4-FFF2-40B4-BE49-F238E27FC236}">
                <a16:creationId xmlns:a16="http://schemas.microsoft.com/office/drawing/2014/main" id="{F6A41146-B41A-0BCD-7613-2966108ECF2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137521" y="4698124"/>
            <a:ext cx="1728853" cy="2159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1967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A61FA-D70A-1435-9824-44B267EAEC4C}"/>
            </a:ext>
          </a:extLst>
        </p:cNvPr>
        <p:cNvGrpSpPr/>
        <p:nvPr/>
      </p:nvGrpSpPr>
      <p:grpSpPr>
        <a:xfrm>
          <a:off x="0" y="0"/>
          <a:ext cx="0" cy="0"/>
          <a:chOff x="0" y="0"/>
          <a:chExt cx="0" cy="0"/>
        </a:xfrm>
      </p:grpSpPr>
      <p:pic>
        <p:nvPicPr>
          <p:cNvPr id="1028" name="Picture 4" descr="A symbolic depiction of the Braided Rivers framework for the Better... |  Download Scientific Diagram">
            <a:extLst>
              <a:ext uri="{FF2B5EF4-FFF2-40B4-BE49-F238E27FC236}">
                <a16:creationId xmlns:a16="http://schemas.microsoft.com/office/drawing/2014/main" id="{841CBDD1-D076-3BC1-8A9D-46E5B01E7F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0757" y="3637579"/>
            <a:ext cx="3101971" cy="283942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diagram of history with text&#10;&#10;Description automatically generated">
            <a:extLst>
              <a:ext uri="{FF2B5EF4-FFF2-40B4-BE49-F238E27FC236}">
                <a16:creationId xmlns:a16="http://schemas.microsoft.com/office/drawing/2014/main" id="{9FE962B2-8AD3-B51A-E2AD-96087D3910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4393" y="189186"/>
            <a:ext cx="3878701" cy="3806565"/>
          </a:xfrm>
          <a:prstGeom prst="rect">
            <a:avLst/>
          </a:prstGeom>
        </p:spPr>
      </p:pic>
      <p:pic>
        <p:nvPicPr>
          <p:cNvPr id="5" name="Picture 4" descr="A diagram of a flower with text&#10;&#10;Description automatically generated">
            <a:extLst>
              <a:ext uri="{FF2B5EF4-FFF2-40B4-BE49-F238E27FC236}">
                <a16:creationId xmlns:a16="http://schemas.microsoft.com/office/drawing/2014/main" id="{7CE7323D-F5EC-934E-9BCB-C80FC22D59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214" y="189186"/>
            <a:ext cx="3965172" cy="3806566"/>
          </a:xfrm>
          <a:prstGeom prst="rect">
            <a:avLst/>
          </a:prstGeom>
        </p:spPr>
      </p:pic>
      <p:sp>
        <p:nvSpPr>
          <p:cNvPr id="6" name="Rectangle 5">
            <a:extLst>
              <a:ext uri="{FF2B5EF4-FFF2-40B4-BE49-F238E27FC236}">
                <a16:creationId xmlns:a16="http://schemas.microsoft.com/office/drawing/2014/main" id="{5FFD09F7-A065-22E3-1911-84D84368F1CC}"/>
              </a:ext>
            </a:extLst>
          </p:cNvPr>
          <p:cNvSpPr/>
          <p:nvPr/>
        </p:nvSpPr>
        <p:spPr>
          <a:xfrm>
            <a:off x="2599617" y="5297214"/>
            <a:ext cx="4673542" cy="923330"/>
          </a:xfrm>
          <a:prstGeom prst="rect">
            <a:avLst/>
          </a:prstGeom>
          <a:noFill/>
        </p:spPr>
        <p:txBody>
          <a:bodyPr wrap="square" lIns="91440" tIns="45720" rIns="91440" bIns="45720">
            <a:spAutoFit/>
          </a:bodyPr>
          <a:lstStyle/>
          <a:p>
            <a:pPr algn="ctr"/>
            <a:r>
              <a:rPr lang="en-US" sz="5400" dirty="0">
                <a:ln w="0"/>
                <a:solidFill>
                  <a:schemeClr val="bg2">
                    <a:lumMod val="50000"/>
                  </a:schemeClr>
                </a:solidFill>
                <a:highlight>
                  <a:srgbClr val="008000"/>
                </a:highlight>
              </a:rPr>
              <a:t>Braided River</a:t>
            </a:r>
          </a:p>
        </p:txBody>
      </p:sp>
      <p:pic>
        <p:nvPicPr>
          <p:cNvPr id="2" name="Picture 2">
            <a:extLst>
              <a:ext uri="{FF2B5EF4-FFF2-40B4-BE49-F238E27FC236}">
                <a16:creationId xmlns:a16="http://schemas.microsoft.com/office/drawing/2014/main" id="{99FE8221-9660-813E-B308-7FD318E321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8034" y="4983553"/>
            <a:ext cx="1972529" cy="1874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9625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9F66B-3A58-4479-E01C-81611E8C6DA6}"/>
              </a:ext>
            </a:extLst>
          </p:cNvPr>
          <p:cNvSpPr>
            <a:spLocks noGrp="1"/>
          </p:cNvSpPr>
          <p:nvPr>
            <p:ph type="title"/>
          </p:nvPr>
        </p:nvSpPr>
        <p:spPr>
          <a:xfrm>
            <a:off x="938758" y="382385"/>
            <a:ext cx="7633742" cy="1492132"/>
          </a:xfrm>
        </p:spPr>
        <p:txBody>
          <a:bodyPr anchor="ctr">
            <a:normAutofit/>
          </a:bodyPr>
          <a:lstStyle/>
          <a:p>
            <a:r>
              <a:rPr lang="en-US" dirty="0"/>
              <a:t>More info</a:t>
            </a:r>
          </a:p>
        </p:txBody>
      </p:sp>
      <p:graphicFrame>
        <p:nvGraphicFramePr>
          <p:cNvPr id="13" name="Content Placeholder 2">
            <a:extLst>
              <a:ext uri="{FF2B5EF4-FFF2-40B4-BE49-F238E27FC236}">
                <a16:creationId xmlns:a16="http://schemas.microsoft.com/office/drawing/2014/main" id="{5E7C3109-C6DB-1CD8-EC07-9E27232C97A2}"/>
              </a:ext>
            </a:extLst>
          </p:cNvPr>
          <p:cNvGraphicFramePr>
            <a:graphicFrameLocks noGrp="1"/>
          </p:cNvGraphicFramePr>
          <p:nvPr>
            <p:ph idx="1"/>
            <p:extLst>
              <p:ext uri="{D42A27DB-BD31-4B8C-83A1-F6EECF244321}">
                <p14:modId xmlns:p14="http://schemas.microsoft.com/office/powerpoint/2010/main" val="3826066662"/>
              </p:ext>
            </p:extLst>
          </p:nvPr>
        </p:nvGraphicFramePr>
        <p:xfrm>
          <a:off x="1032805" y="3042745"/>
          <a:ext cx="7634288" cy="3594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38AEC9E8-292F-37A4-C0AC-C46C9C97D6E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93145" y="0"/>
            <a:ext cx="2952408" cy="2805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4266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56988-83BD-7A48-FC2D-1E872BFCC1A5}"/>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964E61F-B471-E6D1-F0FE-3DF2F54DBB0B}"/>
              </a:ext>
            </a:extLst>
          </p:cNvPr>
          <p:cNvGraphicFramePr>
            <a:graphicFrameLocks noGrp="1"/>
          </p:cNvGraphicFramePr>
          <p:nvPr/>
        </p:nvGraphicFramePr>
        <p:xfrm>
          <a:off x="1483729" y="1790237"/>
          <a:ext cx="6747643" cy="4200856"/>
        </p:xfrm>
        <a:graphic>
          <a:graphicData uri="http://schemas.openxmlformats.org/drawingml/2006/table">
            <a:tbl>
              <a:tblPr firstRow="1" bandRow="1">
                <a:tableStyleId>{5C22544A-7EE6-4342-B048-85BDC9FD1C3A}</a:tableStyleId>
              </a:tblPr>
              <a:tblGrid>
                <a:gridCol w="1904577">
                  <a:extLst>
                    <a:ext uri="{9D8B030D-6E8A-4147-A177-3AD203B41FA5}">
                      <a16:colId xmlns:a16="http://schemas.microsoft.com/office/drawing/2014/main" val="1190903596"/>
                    </a:ext>
                  </a:extLst>
                </a:gridCol>
                <a:gridCol w="2353511">
                  <a:extLst>
                    <a:ext uri="{9D8B030D-6E8A-4147-A177-3AD203B41FA5}">
                      <a16:colId xmlns:a16="http://schemas.microsoft.com/office/drawing/2014/main" val="617497772"/>
                    </a:ext>
                  </a:extLst>
                </a:gridCol>
                <a:gridCol w="2489555">
                  <a:extLst>
                    <a:ext uri="{9D8B030D-6E8A-4147-A177-3AD203B41FA5}">
                      <a16:colId xmlns:a16="http://schemas.microsoft.com/office/drawing/2014/main" val="582759536"/>
                    </a:ext>
                  </a:extLst>
                </a:gridCol>
              </a:tblGrid>
              <a:tr h="452717">
                <a:tc>
                  <a:txBody>
                    <a:bodyPr/>
                    <a:lstStyle/>
                    <a:p>
                      <a:endParaRPr lang="en-US" dirty="0"/>
                    </a:p>
                  </a:txBody>
                  <a:tcPr/>
                </a:tc>
                <a:tc>
                  <a:txBody>
                    <a:bodyPr/>
                    <a:lstStyle/>
                    <a:p>
                      <a:r>
                        <a:rPr lang="en-US" b="1" dirty="0"/>
                        <a:t>Quantum Physics</a:t>
                      </a:r>
                    </a:p>
                  </a:txBody>
                  <a:tcPr/>
                </a:tc>
                <a:tc>
                  <a:txBody>
                    <a:bodyPr/>
                    <a:lstStyle/>
                    <a:p>
                      <a:r>
                        <a:rPr lang="en-US" b="1" dirty="0"/>
                        <a:t>Quantum Storytelling</a:t>
                      </a:r>
                    </a:p>
                  </a:txBody>
                  <a:tcPr/>
                </a:tc>
                <a:extLst>
                  <a:ext uri="{0D108BD9-81ED-4DB2-BD59-A6C34878D82A}">
                    <a16:rowId xmlns:a16="http://schemas.microsoft.com/office/drawing/2014/main" val="3540756361"/>
                  </a:ext>
                </a:extLst>
              </a:tr>
              <a:tr h="452717">
                <a:tc>
                  <a:txBody>
                    <a:bodyPr/>
                    <a:lstStyle/>
                    <a:p>
                      <a:r>
                        <a:rPr lang="en-US" b="1" dirty="0"/>
                        <a:t>Thinking</a:t>
                      </a:r>
                    </a:p>
                  </a:txBody>
                  <a:tcPr/>
                </a:tc>
                <a:tc>
                  <a:txBody>
                    <a:bodyPr/>
                    <a:lstStyle/>
                    <a:p>
                      <a:r>
                        <a:rPr lang="en-US" sz="1600" dirty="0"/>
                        <a:t>Left-brained</a:t>
                      </a:r>
                    </a:p>
                  </a:txBody>
                  <a:tcPr/>
                </a:tc>
                <a:tc>
                  <a:txBody>
                    <a:bodyPr/>
                    <a:lstStyle/>
                    <a:p>
                      <a:r>
                        <a:rPr lang="en-US" sz="1600" dirty="0"/>
                        <a:t>Wholistic</a:t>
                      </a:r>
                    </a:p>
                  </a:txBody>
                  <a:tcPr/>
                </a:tc>
                <a:extLst>
                  <a:ext uri="{0D108BD9-81ED-4DB2-BD59-A6C34878D82A}">
                    <a16:rowId xmlns:a16="http://schemas.microsoft.com/office/drawing/2014/main" val="3972874408"/>
                  </a:ext>
                </a:extLst>
              </a:tr>
              <a:tr h="452717">
                <a:tc>
                  <a:txBody>
                    <a:bodyPr/>
                    <a:lstStyle/>
                    <a:p>
                      <a:r>
                        <a:rPr lang="en-US" b="1" dirty="0"/>
                        <a:t>Energy Waves</a:t>
                      </a:r>
                    </a:p>
                  </a:txBody>
                  <a:tcPr/>
                </a:tc>
                <a:tc>
                  <a:txBody>
                    <a:bodyPr/>
                    <a:lstStyle/>
                    <a:p>
                      <a:r>
                        <a:rPr lang="en-US" sz="1600" dirty="0"/>
                        <a:t>Particle-wave duality</a:t>
                      </a:r>
                    </a:p>
                  </a:txBody>
                  <a:tcPr/>
                </a:tc>
                <a:tc>
                  <a:txBody>
                    <a:bodyPr/>
                    <a:lstStyle/>
                    <a:p>
                      <a:r>
                        <a:rPr lang="en-US" sz="1600" dirty="0"/>
                        <a:t>Energy waves are Spirit</a:t>
                      </a:r>
                    </a:p>
                  </a:txBody>
                  <a:tcPr/>
                </a:tc>
                <a:extLst>
                  <a:ext uri="{0D108BD9-81ED-4DB2-BD59-A6C34878D82A}">
                    <a16:rowId xmlns:a16="http://schemas.microsoft.com/office/drawing/2014/main" val="478034883"/>
                  </a:ext>
                </a:extLst>
              </a:tr>
              <a:tr h="452717">
                <a:tc>
                  <a:txBody>
                    <a:bodyPr/>
                    <a:lstStyle/>
                    <a:p>
                      <a:r>
                        <a:rPr lang="en-US" b="1" dirty="0"/>
                        <a:t>Nature</a:t>
                      </a:r>
                    </a:p>
                  </a:txBody>
                  <a:tcPr/>
                </a:tc>
                <a:tc>
                  <a:txBody>
                    <a:bodyPr/>
                    <a:lstStyle/>
                    <a:p>
                      <a:r>
                        <a:rPr lang="en-US" sz="1600" dirty="0"/>
                        <a:t>Space/Time continuum</a:t>
                      </a:r>
                    </a:p>
                  </a:txBody>
                  <a:tcPr/>
                </a:tc>
                <a:tc>
                  <a:txBody>
                    <a:bodyPr/>
                    <a:lstStyle/>
                    <a:p>
                      <a:r>
                        <a:rPr lang="en-US" sz="1600" dirty="0"/>
                        <a:t>Imbued with Spirit</a:t>
                      </a:r>
                    </a:p>
                  </a:txBody>
                  <a:tcPr/>
                </a:tc>
                <a:extLst>
                  <a:ext uri="{0D108BD9-81ED-4DB2-BD59-A6C34878D82A}">
                    <a16:rowId xmlns:a16="http://schemas.microsoft.com/office/drawing/2014/main" val="3529080317"/>
                  </a:ext>
                </a:extLst>
              </a:tr>
              <a:tr h="452717">
                <a:tc>
                  <a:txBody>
                    <a:bodyPr/>
                    <a:lstStyle/>
                    <a:p>
                      <a:r>
                        <a:rPr lang="en-US" b="1" dirty="0"/>
                        <a:t>Relations</a:t>
                      </a:r>
                    </a:p>
                  </a:txBody>
                  <a:tcPr/>
                </a:tc>
                <a:tc>
                  <a:txBody>
                    <a:bodyPr/>
                    <a:lstStyle/>
                    <a:p>
                      <a:r>
                        <a:rPr lang="en-US" sz="1600" dirty="0"/>
                        <a:t>Everything is related</a:t>
                      </a:r>
                    </a:p>
                  </a:txBody>
                  <a:tcPr/>
                </a:tc>
                <a:tc>
                  <a:txBody>
                    <a:bodyPr/>
                    <a:lstStyle/>
                    <a:p>
                      <a:r>
                        <a:rPr lang="en-US" sz="1600" dirty="0"/>
                        <a:t>All by relations (animal, plant, water, air, mountains)</a:t>
                      </a:r>
                    </a:p>
                  </a:txBody>
                  <a:tcPr/>
                </a:tc>
                <a:extLst>
                  <a:ext uri="{0D108BD9-81ED-4DB2-BD59-A6C34878D82A}">
                    <a16:rowId xmlns:a16="http://schemas.microsoft.com/office/drawing/2014/main" val="3654829854"/>
                  </a:ext>
                </a:extLst>
              </a:tr>
              <a:tr h="452717">
                <a:tc>
                  <a:txBody>
                    <a:bodyPr/>
                    <a:lstStyle/>
                    <a:p>
                      <a:r>
                        <a:rPr lang="en-US" b="1" dirty="0"/>
                        <a:t>Continued Existence</a:t>
                      </a:r>
                    </a:p>
                  </a:txBody>
                  <a:tcPr/>
                </a:tc>
                <a:tc>
                  <a:txBody>
                    <a:bodyPr/>
                    <a:lstStyle/>
                    <a:p>
                      <a:r>
                        <a:rPr lang="en-US" sz="1600" dirty="0"/>
                        <a:t>Climate is changing</a:t>
                      </a:r>
                    </a:p>
                  </a:txBody>
                  <a:tcPr/>
                </a:tc>
                <a:tc>
                  <a:txBody>
                    <a:bodyPr/>
                    <a:lstStyle/>
                    <a:p>
                      <a:r>
                        <a:rPr lang="en-US" sz="1600" dirty="0"/>
                        <a:t>Needs constant renewal</a:t>
                      </a:r>
                    </a:p>
                  </a:txBody>
                  <a:tcPr/>
                </a:tc>
                <a:extLst>
                  <a:ext uri="{0D108BD9-81ED-4DB2-BD59-A6C34878D82A}">
                    <a16:rowId xmlns:a16="http://schemas.microsoft.com/office/drawing/2014/main" val="3892236573"/>
                  </a:ext>
                </a:extLst>
              </a:tr>
              <a:tr h="452717">
                <a:tc>
                  <a:txBody>
                    <a:bodyPr/>
                    <a:lstStyle/>
                    <a:p>
                      <a:r>
                        <a:rPr lang="en-US" b="1" dirty="0"/>
                        <a:t>Perspective</a:t>
                      </a:r>
                    </a:p>
                  </a:txBody>
                  <a:tcPr/>
                </a:tc>
                <a:tc>
                  <a:txBody>
                    <a:bodyPr/>
                    <a:lstStyle/>
                    <a:p>
                      <a:r>
                        <a:rPr lang="en-US" sz="1600" dirty="0"/>
                        <a:t>Reductionist</a:t>
                      </a:r>
                    </a:p>
                  </a:txBody>
                  <a:tcPr/>
                </a:tc>
                <a:tc>
                  <a:txBody>
                    <a:bodyPr/>
                    <a:lstStyle/>
                    <a:p>
                      <a:r>
                        <a:rPr lang="en-US" sz="1600" dirty="0"/>
                        <a:t>Wholistic</a:t>
                      </a:r>
                    </a:p>
                  </a:txBody>
                  <a:tcPr/>
                </a:tc>
                <a:extLst>
                  <a:ext uri="{0D108BD9-81ED-4DB2-BD59-A6C34878D82A}">
                    <a16:rowId xmlns:a16="http://schemas.microsoft.com/office/drawing/2014/main" val="2715611"/>
                  </a:ext>
                </a:extLst>
              </a:tr>
              <a:tr h="452717">
                <a:tc>
                  <a:txBody>
                    <a:bodyPr/>
                    <a:lstStyle/>
                    <a:p>
                      <a:r>
                        <a:rPr lang="en-US" b="1" dirty="0"/>
                        <a:t>Language</a:t>
                      </a:r>
                    </a:p>
                  </a:txBody>
                  <a:tcPr/>
                </a:tc>
                <a:tc>
                  <a:txBody>
                    <a:bodyPr/>
                    <a:lstStyle/>
                    <a:p>
                      <a:r>
                        <a:rPr lang="en-US" sz="1600" dirty="0"/>
                        <a:t>Binary/math</a:t>
                      </a:r>
                    </a:p>
                  </a:txBody>
                  <a:tcPr/>
                </a:tc>
                <a:tc>
                  <a:txBody>
                    <a:bodyPr/>
                    <a:lstStyle/>
                    <a:p>
                      <a:r>
                        <a:rPr lang="en-US" sz="1600" dirty="0"/>
                        <a:t>Process</a:t>
                      </a:r>
                    </a:p>
                  </a:txBody>
                  <a:tcPr/>
                </a:tc>
                <a:extLst>
                  <a:ext uri="{0D108BD9-81ED-4DB2-BD59-A6C34878D82A}">
                    <a16:rowId xmlns:a16="http://schemas.microsoft.com/office/drawing/2014/main" val="3511971903"/>
                  </a:ext>
                </a:extLst>
              </a:tr>
              <a:tr h="452717">
                <a:tc>
                  <a:txBody>
                    <a:bodyPr/>
                    <a:lstStyle/>
                    <a:p>
                      <a:r>
                        <a:rPr lang="en-US" b="1" dirty="0"/>
                        <a:t>Wisdom</a:t>
                      </a:r>
                    </a:p>
                  </a:txBody>
                  <a:tcPr/>
                </a:tc>
                <a:tc>
                  <a:txBody>
                    <a:bodyPr/>
                    <a:lstStyle/>
                    <a:p>
                      <a:r>
                        <a:rPr lang="en-US" sz="1600" dirty="0"/>
                        <a:t>Experiment</a:t>
                      </a:r>
                    </a:p>
                  </a:txBody>
                  <a:tcPr/>
                </a:tc>
                <a:tc>
                  <a:txBody>
                    <a:bodyPr/>
                    <a:lstStyle/>
                    <a:p>
                      <a:r>
                        <a:rPr lang="en-US" sz="1600" dirty="0"/>
                        <a:t>8 tribal values</a:t>
                      </a:r>
                    </a:p>
                  </a:txBody>
                  <a:tcPr/>
                </a:tc>
                <a:extLst>
                  <a:ext uri="{0D108BD9-81ED-4DB2-BD59-A6C34878D82A}">
                    <a16:rowId xmlns:a16="http://schemas.microsoft.com/office/drawing/2014/main" val="1728458205"/>
                  </a:ext>
                </a:extLst>
              </a:tr>
            </a:tbl>
          </a:graphicData>
        </a:graphic>
      </p:graphicFrame>
      <p:sp>
        <p:nvSpPr>
          <p:cNvPr id="2" name="Rectangle 1">
            <a:extLst>
              <a:ext uri="{FF2B5EF4-FFF2-40B4-BE49-F238E27FC236}">
                <a16:creationId xmlns:a16="http://schemas.microsoft.com/office/drawing/2014/main" id="{C0570682-299B-BE95-54AE-89F0449E8A86}"/>
              </a:ext>
            </a:extLst>
          </p:cNvPr>
          <p:cNvSpPr/>
          <p:nvPr/>
        </p:nvSpPr>
        <p:spPr>
          <a:xfrm>
            <a:off x="-154379" y="5991093"/>
            <a:ext cx="7993286" cy="584775"/>
          </a:xfrm>
          <a:prstGeom prst="rect">
            <a:avLst/>
          </a:prstGeom>
          <a:noFill/>
        </p:spPr>
        <p:txBody>
          <a:bodyPr wrap="square" lIns="91440" tIns="45720" rIns="91440" bIns="45720">
            <a:spAutoFit/>
          </a:bodyPr>
          <a:lstStyle/>
          <a:p>
            <a:pPr algn="r"/>
            <a:r>
              <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Quantum-</a:t>
            </a: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a:t>
            </a:r>
            <a:r>
              <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torytelling.com</a:t>
            </a:r>
          </a:p>
        </p:txBody>
      </p:sp>
      <p:sp>
        <p:nvSpPr>
          <p:cNvPr id="3" name="TextBox 2">
            <a:extLst>
              <a:ext uri="{FF2B5EF4-FFF2-40B4-BE49-F238E27FC236}">
                <a16:creationId xmlns:a16="http://schemas.microsoft.com/office/drawing/2014/main" id="{3C7058BA-EEA3-0597-23C8-AC804A900046}"/>
              </a:ext>
            </a:extLst>
          </p:cNvPr>
          <p:cNvSpPr txBox="1"/>
          <p:nvPr/>
        </p:nvSpPr>
        <p:spPr>
          <a:xfrm>
            <a:off x="1198178" y="100463"/>
            <a:ext cx="7033194" cy="1815882"/>
          </a:xfrm>
          <a:prstGeom prst="rect">
            <a:avLst/>
          </a:prstGeom>
          <a:noFill/>
        </p:spPr>
        <p:txBody>
          <a:bodyPr wrap="square" rtlCol="0">
            <a:spAutoFit/>
          </a:bodyPr>
          <a:lstStyle/>
          <a:p>
            <a:pPr algn="ctr"/>
            <a:r>
              <a:rPr lang="en-US" sz="2800" b="1" dirty="0"/>
              <a:t>Quantum Physics still WWOK &amp; Quantum Storytelling Is Bringing IWOK Spirit &amp; Nature Back In, not accepted</a:t>
            </a:r>
          </a:p>
          <a:p>
            <a:pPr algn="ctr"/>
            <a:r>
              <a:rPr lang="en-US" sz="2800" b="1" dirty="0">
                <a:solidFill>
                  <a:srgbClr val="92D050"/>
                </a:solidFill>
              </a:rPr>
              <a:t>They overlap,  but have key differences</a:t>
            </a:r>
          </a:p>
        </p:txBody>
      </p:sp>
    </p:spTree>
    <p:extLst>
      <p:ext uri="{BB962C8B-B14F-4D97-AF65-F5344CB8AC3E}">
        <p14:creationId xmlns:p14="http://schemas.microsoft.com/office/powerpoint/2010/main" val="4287957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DCD19-8023-3AC0-71FA-EA9E67C14FE7}"/>
              </a:ext>
            </a:extLst>
          </p:cNvPr>
          <p:cNvSpPr>
            <a:spLocks noGrp="1"/>
          </p:cNvSpPr>
          <p:nvPr>
            <p:ph type="title"/>
          </p:nvPr>
        </p:nvSpPr>
        <p:spPr>
          <a:xfrm>
            <a:off x="1559521" y="492188"/>
            <a:ext cx="4755389" cy="1638469"/>
          </a:xfrm>
        </p:spPr>
        <p:txBody>
          <a:bodyPr>
            <a:normAutofit/>
          </a:bodyPr>
          <a:lstStyle/>
          <a:p>
            <a:r>
              <a:rPr lang="en-US"/>
              <a:t>Tribal Wisdom</a:t>
            </a:r>
            <a:endParaRPr lang="en-US" dirty="0"/>
          </a:p>
        </p:txBody>
      </p:sp>
      <p:sp>
        <p:nvSpPr>
          <p:cNvPr id="19" name="Content Placeholder 2">
            <a:extLst>
              <a:ext uri="{FF2B5EF4-FFF2-40B4-BE49-F238E27FC236}">
                <a16:creationId xmlns:a16="http://schemas.microsoft.com/office/drawing/2014/main" id="{EE1E8967-7BD4-B864-2718-54F45E60D060}"/>
              </a:ext>
            </a:extLst>
          </p:cNvPr>
          <p:cNvSpPr>
            <a:spLocks noGrp="1"/>
          </p:cNvSpPr>
          <p:nvPr>
            <p:ph idx="1"/>
          </p:nvPr>
        </p:nvSpPr>
        <p:spPr>
          <a:xfrm>
            <a:off x="838832" y="1450184"/>
            <a:ext cx="5641482" cy="4915628"/>
          </a:xfrm>
        </p:spPr>
        <p:txBody>
          <a:bodyPr>
            <a:normAutofit fontScale="77500" lnSpcReduction="20000"/>
          </a:bodyPr>
          <a:lstStyle/>
          <a:p>
            <a:pPr marL="0" indent="0">
              <a:buNone/>
            </a:pPr>
            <a:r>
              <a:rPr lang="en-US" sz="2800" b="1" dirty="0">
                <a:solidFill>
                  <a:srgbClr val="000000"/>
                </a:solidFill>
              </a:rPr>
              <a:t>Necessary to decolonize Western Metaphysics (its ways of left-brain-thinking &amp; individualism) &amp; anthropocentrism, called Western Ways of Knowing (WWOK)</a:t>
            </a:r>
          </a:p>
          <a:p>
            <a:pPr marL="0" indent="0">
              <a:buNone/>
            </a:pPr>
            <a:endParaRPr lang="en-US" sz="2800" b="1" dirty="0">
              <a:solidFill>
                <a:srgbClr val="000000"/>
              </a:solidFill>
            </a:endParaRPr>
          </a:p>
          <a:p>
            <a:pPr marL="0" indent="0">
              <a:buNone/>
            </a:pPr>
            <a:r>
              <a:rPr lang="en-US" sz="2800" b="1" dirty="0">
                <a:solidFill>
                  <a:srgbClr val="000000"/>
                </a:solidFill>
              </a:rPr>
              <a:t>Indigenous Ways of Knowing (IWOK) metaphysics can’t be WWOK savior despite (its ways of right-brain, wholistic, &amp; language of process-thinking),  its Native Science (Cajete), focus on place-space-land (Deloria, Little Bear) and its non-anthropocentric perspective of humility</a:t>
            </a:r>
          </a:p>
          <a:p>
            <a:pPr marL="0" indent="0">
              <a:buNone/>
            </a:pPr>
            <a:endParaRPr lang="en-US" sz="2800" b="1" dirty="0">
              <a:solidFill>
                <a:srgbClr val="000000"/>
              </a:solidFill>
            </a:endParaRPr>
          </a:p>
        </p:txBody>
      </p:sp>
      <p:pic>
        <p:nvPicPr>
          <p:cNvPr id="3" name="Picture 2" descr="Tribal Wisdom for Business Ethics by Grace Ann Rosile | 9781786352880 |  Paperback | Barnes &amp; Noble®">
            <a:extLst>
              <a:ext uri="{FF2B5EF4-FFF2-40B4-BE49-F238E27FC236}">
                <a16:creationId xmlns:a16="http://schemas.microsoft.com/office/drawing/2014/main" id="{298F4CDC-7FC2-B7E6-E25F-E2B8EE7409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4910" y="1376034"/>
            <a:ext cx="2587351" cy="390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274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F1A74-E8EF-A3B7-34E6-1CB95AB06C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8AD70B-417E-B4FF-3ED0-553D70200C70}"/>
              </a:ext>
            </a:extLst>
          </p:cNvPr>
          <p:cNvSpPr>
            <a:spLocks noGrp="1"/>
          </p:cNvSpPr>
          <p:nvPr>
            <p:ph type="title"/>
          </p:nvPr>
        </p:nvSpPr>
        <p:spPr>
          <a:xfrm>
            <a:off x="573788" y="169577"/>
            <a:ext cx="4511923" cy="746066"/>
          </a:xfrm>
        </p:spPr>
        <p:txBody>
          <a:bodyPr>
            <a:normAutofit fontScale="90000"/>
          </a:bodyPr>
          <a:lstStyle/>
          <a:p>
            <a:r>
              <a:rPr lang="en-US" dirty="0"/>
              <a:t>Tribal Wisdom</a:t>
            </a:r>
          </a:p>
        </p:txBody>
      </p:sp>
      <p:sp>
        <p:nvSpPr>
          <p:cNvPr id="3" name="Content Placeholder 2">
            <a:extLst>
              <a:ext uri="{FF2B5EF4-FFF2-40B4-BE49-F238E27FC236}">
                <a16:creationId xmlns:a16="http://schemas.microsoft.com/office/drawing/2014/main" id="{9DD9BB45-6E11-0D43-E498-E9C5C6355C6D}"/>
              </a:ext>
            </a:extLst>
          </p:cNvPr>
          <p:cNvSpPr>
            <a:spLocks noGrp="1"/>
          </p:cNvSpPr>
          <p:nvPr>
            <p:ph idx="1"/>
          </p:nvPr>
        </p:nvSpPr>
        <p:spPr>
          <a:xfrm>
            <a:off x="762056" y="915642"/>
            <a:ext cx="4377051" cy="2981380"/>
          </a:xfrm>
        </p:spPr>
        <p:txBody>
          <a:bodyPr>
            <a:normAutofit fontScale="85000" lnSpcReduction="10000"/>
          </a:bodyPr>
          <a:lstStyle/>
          <a:p>
            <a:pPr marL="0" indent="0">
              <a:buNone/>
            </a:pPr>
            <a:r>
              <a:rPr lang="en-US" sz="3200" dirty="0"/>
              <a:t>As Rosile’s book points out there are key value difference between WWOK and IWOK, we can learn from IWOK some business ethics, but IWOK is too colonized to save WWOK </a:t>
            </a:r>
          </a:p>
          <a:p>
            <a:pPr marL="0" indent="0">
              <a:buNone/>
            </a:pPr>
            <a:endParaRPr lang="en-US" dirty="0"/>
          </a:p>
        </p:txBody>
      </p:sp>
      <p:pic>
        <p:nvPicPr>
          <p:cNvPr id="14338" name="Picture 2" descr="Tribal Wisdom for Business Ethics by Grace Ann Rosile | 9781786352880 |  Paperback | Barnes &amp; Noble®">
            <a:extLst>
              <a:ext uri="{FF2B5EF4-FFF2-40B4-BE49-F238E27FC236}">
                <a16:creationId xmlns:a16="http://schemas.microsoft.com/office/drawing/2014/main" id="{F172E8E3-71D2-BB8C-417C-D3CED35C75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0680" y="3432763"/>
            <a:ext cx="2268427" cy="342523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340" name="TextBox 5">
            <a:extLst>
              <a:ext uri="{FF2B5EF4-FFF2-40B4-BE49-F238E27FC236}">
                <a16:creationId xmlns:a16="http://schemas.microsoft.com/office/drawing/2014/main" id="{95CA468E-56F4-A10B-1D3B-506F12B321CC}"/>
              </a:ext>
            </a:extLst>
          </p:cNvPr>
          <p:cNvGraphicFramePr/>
          <p:nvPr/>
        </p:nvGraphicFramePr>
        <p:xfrm>
          <a:off x="5358112" y="1440855"/>
          <a:ext cx="3343910" cy="49123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EEB39490-8087-6AB7-E5D9-2E7D2B762E80}"/>
              </a:ext>
            </a:extLst>
          </p:cNvPr>
          <p:cNvSpPr txBox="1"/>
          <p:nvPr/>
        </p:nvSpPr>
        <p:spPr>
          <a:xfrm>
            <a:off x="5569527" y="542610"/>
            <a:ext cx="2695699" cy="954107"/>
          </a:xfrm>
          <a:prstGeom prst="rect">
            <a:avLst/>
          </a:prstGeom>
          <a:noFill/>
        </p:spPr>
        <p:txBody>
          <a:bodyPr wrap="square" rtlCol="0">
            <a:spAutoFit/>
          </a:bodyPr>
          <a:lstStyle/>
          <a:p>
            <a:pPr algn="ctr"/>
            <a:r>
              <a:rPr lang="en-US" sz="2800" b="1" dirty="0"/>
              <a:t>8 Aspects of Tribal Wisdom</a:t>
            </a:r>
          </a:p>
        </p:txBody>
      </p:sp>
    </p:spTree>
    <p:extLst>
      <p:ext uri="{BB962C8B-B14F-4D97-AF65-F5344CB8AC3E}">
        <p14:creationId xmlns:p14="http://schemas.microsoft.com/office/powerpoint/2010/main" val="527791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DD0AEE21-CF4B-4395-A100-EFB0EB9951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en-US"/>
          </a:p>
        </p:txBody>
      </p:sp>
      <p:sp>
        <p:nvSpPr>
          <p:cNvPr id="12" name="Rectangle 11">
            <a:extLst>
              <a:ext uri="{FF2B5EF4-FFF2-40B4-BE49-F238E27FC236}">
                <a16:creationId xmlns:a16="http://schemas.microsoft.com/office/drawing/2014/main" id="{9F8DBD9A-1B56-4D4B-856B-89CC682C6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EE079F42-5C7A-44DD-9E9F-A34795A48F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9318" y="0"/>
            <a:ext cx="860468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Freeform 6">
            <a:extLst>
              <a:ext uri="{FF2B5EF4-FFF2-40B4-BE49-F238E27FC236}">
                <a16:creationId xmlns:a16="http://schemas.microsoft.com/office/drawing/2014/main" id="{09777E15-6D68-4808-AD20-82EA7377F4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963" y="0"/>
            <a:ext cx="664369"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txBody>
          <a:bodyPr/>
          <a:lstStyle/>
          <a:p>
            <a:endParaRPr lang="en-US"/>
          </a:p>
        </p:txBody>
      </p:sp>
      <p:sp>
        <p:nvSpPr>
          <p:cNvPr id="18" name="Freeform 6">
            <a:extLst>
              <a:ext uri="{FF2B5EF4-FFF2-40B4-BE49-F238E27FC236}">
                <a16:creationId xmlns:a16="http://schemas.microsoft.com/office/drawing/2014/main" id="{CE79CAD8-9F7F-4756-BD12-8463CA4C6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en-US"/>
          </a:p>
        </p:txBody>
      </p:sp>
      <p:sp>
        <p:nvSpPr>
          <p:cNvPr id="20" name="Rectangle 19">
            <a:extLst>
              <a:ext uri="{FF2B5EF4-FFF2-40B4-BE49-F238E27FC236}">
                <a16:creationId xmlns:a16="http://schemas.microsoft.com/office/drawing/2014/main" id="{A9923A21-5790-4667-B5C7-ADA793B49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8336" y="643466"/>
            <a:ext cx="7200601" cy="557106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aphic of a flower with text&#10;&#10;Description automatically generated with medium confidence">
            <a:extLst>
              <a:ext uri="{FF2B5EF4-FFF2-40B4-BE49-F238E27FC236}">
                <a16:creationId xmlns:a16="http://schemas.microsoft.com/office/drawing/2014/main" id="{D5E1252B-3EDE-E2D4-A1DD-94E5944321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2039" y="733971"/>
            <a:ext cx="6403001" cy="5330498"/>
          </a:xfrm>
          <a:prstGeom prst="rect">
            <a:avLst/>
          </a:prstGeom>
        </p:spPr>
      </p:pic>
    </p:spTree>
    <p:extLst>
      <p:ext uri="{BB962C8B-B14F-4D97-AF65-F5344CB8AC3E}">
        <p14:creationId xmlns:p14="http://schemas.microsoft.com/office/powerpoint/2010/main" val="3294252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5" name="Freeform 6">
            <a:extLst>
              <a:ext uri="{FF2B5EF4-FFF2-40B4-BE49-F238E27FC236}">
                <a16:creationId xmlns:a16="http://schemas.microsoft.com/office/drawing/2014/main" id="{DD0AEE21-CF4B-4395-A100-EFB0EB9951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en-US"/>
          </a:p>
        </p:txBody>
      </p:sp>
      <p:sp>
        <p:nvSpPr>
          <p:cNvPr id="27" name="Rectangle 26">
            <a:extLst>
              <a:ext uri="{FF2B5EF4-FFF2-40B4-BE49-F238E27FC236}">
                <a16:creationId xmlns:a16="http://schemas.microsoft.com/office/drawing/2014/main" id="{9F8DBD9A-1B56-4D4B-856B-89CC682C6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9" name="Rectangle 28">
            <a:extLst>
              <a:ext uri="{FF2B5EF4-FFF2-40B4-BE49-F238E27FC236}">
                <a16:creationId xmlns:a16="http://schemas.microsoft.com/office/drawing/2014/main" id="{EE079F42-5C7A-44DD-9E9F-A34795A48F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9318" y="0"/>
            <a:ext cx="860468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1" name="Freeform 6">
            <a:extLst>
              <a:ext uri="{FF2B5EF4-FFF2-40B4-BE49-F238E27FC236}">
                <a16:creationId xmlns:a16="http://schemas.microsoft.com/office/drawing/2014/main" id="{09777E15-6D68-4808-AD20-82EA7377F4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963" y="0"/>
            <a:ext cx="664369"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txBody>
          <a:bodyPr/>
          <a:lstStyle/>
          <a:p>
            <a:endParaRPr lang="en-US"/>
          </a:p>
        </p:txBody>
      </p:sp>
      <p:sp>
        <p:nvSpPr>
          <p:cNvPr id="33" name="Freeform 6">
            <a:extLst>
              <a:ext uri="{FF2B5EF4-FFF2-40B4-BE49-F238E27FC236}">
                <a16:creationId xmlns:a16="http://schemas.microsoft.com/office/drawing/2014/main" id="{CE79CAD8-9F7F-4756-BD12-8463CA4C6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en-US"/>
          </a:p>
        </p:txBody>
      </p:sp>
      <p:sp>
        <p:nvSpPr>
          <p:cNvPr id="35" name="Rectangle 34">
            <a:extLst>
              <a:ext uri="{FF2B5EF4-FFF2-40B4-BE49-F238E27FC236}">
                <a16:creationId xmlns:a16="http://schemas.microsoft.com/office/drawing/2014/main" id="{A9923A21-5790-4667-B5C7-ADA793B49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8336" y="643466"/>
            <a:ext cx="7200601" cy="557106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diagram of history with text&#10;&#10;Description automatically generated">
            <a:extLst>
              <a:ext uri="{FF2B5EF4-FFF2-40B4-BE49-F238E27FC236}">
                <a16:creationId xmlns:a16="http://schemas.microsoft.com/office/drawing/2014/main" id="{361CE017-BC9F-8ADD-D53A-42484B2892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5350" y="643466"/>
            <a:ext cx="5566571" cy="5463044"/>
          </a:xfrm>
          <a:prstGeom prst="rect">
            <a:avLst/>
          </a:prstGeom>
        </p:spPr>
      </p:pic>
    </p:spTree>
    <p:extLst>
      <p:ext uri="{BB962C8B-B14F-4D97-AF65-F5344CB8AC3E}">
        <p14:creationId xmlns:p14="http://schemas.microsoft.com/office/powerpoint/2010/main" val="1458858245"/>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171312"/>
      </a:dk2>
      <a:lt2>
        <a:srgbClr val="F7F0DF"/>
      </a:lt2>
      <a:accent1>
        <a:srgbClr val="53AE6E"/>
      </a:accent1>
      <a:accent2>
        <a:srgbClr val="326267"/>
      </a:accent2>
      <a:accent3>
        <a:srgbClr val="C5C34A"/>
      </a:accent3>
      <a:accent4>
        <a:srgbClr val="BF6546"/>
      </a:accent4>
      <a:accent5>
        <a:srgbClr val="81B5A8"/>
      </a:accent5>
      <a:accent6>
        <a:srgbClr val="636455"/>
      </a:accent6>
      <a:hlink>
        <a:srgbClr val="81B5A8"/>
      </a:hlink>
      <a:folHlink>
        <a:srgbClr val="936888"/>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A1A3E1F0-B5EF-49C5-810A-B1B32AEDDC80}"/>
    </a:ext>
  </a:extLst>
</a:theme>
</file>

<file path=docProps/app.xml><?xml version="1.0" encoding="utf-8"?>
<Properties xmlns="http://schemas.openxmlformats.org/officeDocument/2006/extended-properties" xmlns:vt="http://schemas.openxmlformats.org/officeDocument/2006/docPropsVTypes">
  <Template>Badge</Template>
  <TotalTime>2515</TotalTime>
  <Words>2720</Words>
  <Application>Microsoft Macintosh PowerPoint</Application>
  <PresentationFormat>On-screen Show (4:3)</PresentationFormat>
  <Paragraphs>273</Paragraphs>
  <Slides>46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Fd92656-Identity-H</vt:lpstr>
      <vt:lpstr>Gill Sans MT</vt:lpstr>
      <vt:lpstr>Helvetica Neue</vt:lpstr>
      <vt:lpstr>Impact</vt:lpstr>
      <vt:lpstr>Times New Roman</vt:lpstr>
      <vt:lpstr>Badge</vt:lpstr>
      <vt:lpstr>WHY WE Can't Have Conversation Anymore?</vt:lpstr>
      <vt:lpstr>Outline</vt:lpstr>
      <vt:lpstr>Time to  Amend the 7 Antenarrative Processes Used in True Storytelling® because it’s too WWOK and we can do better</vt:lpstr>
      <vt:lpstr>PowerPoint Presentation</vt:lpstr>
      <vt:lpstr>PowerPoint Presentation</vt:lpstr>
      <vt:lpstr>Tribal Wisdom</vt:lpstr>
      <vt:lpstr>Tribal Wisdom</vt:lpstr>
      <vt:lpstr>PowerPoint Presentation</vt:lpstr>
      <vt:lpstr>PowerPoint Presentation</vt:lpstr>
      <vt:lpstr>PowerPoint Presentation</vt:lpstr>
      <vt:lpstr>PowerPoint Presentation</vt:lpstr>
      <vt:lpstr>PowerPoint Presentation</vt:lpstr>
      <vt:lpstr>Leroy Little Bear</vt:lpstr>
      <vt:lpstr>Source material   Leroy Little Bear Black Foot Metaphysics </vt:lpstr>
      <vt:lpstr>What is Quantum Storytelling?</vt:lpstr>
      <vt:lpstr>What do I mean by Metaphysics?</vt:lpstr>
      <vt:lpstr>Blackfoot Metaphysics</vt:lpstr>
      <vt:lpstr>Blackfoot Metaphysics</vt:lpstr>
      <vt:lpstr>Energy Waves</vt:lpstr>
      <vt:lpstr>            Everything is Animate</vt:lpstr>
      <vt:lpstr>Everything is Related</vt:lpstr>
      <vt:lpstr>RENEWAL</vt:lpstr>
      <vt:lpstr>Space/place</vt:lpstr>
      <vt:lpstr>[Blackfoot] Language is process/action</vt:lpstr>
      <vt:lpstr>Western &amp; Native Science</vt:lpstr>
      <vt:lpstr>Some observations</vt:lpstr>
      <vt:lpstr>PowerPoint Presentation</vt:lpstr>
      <vt:lpstr>Transition to Heidegger</vt:lpstr>
      <vt:lpstr>Heidegger Metaphysics</vt:lpstr>
      <vt:lpstr>Tells it Ture is not social media</vt:lpstr>
      <vt:lpstr>Heidegger and Correctness</vt:lpstr>
      <vt:lpstr>Vine deloria Jr.</vt:lpstr>
      <vt:lpstr>Where Heidegger &amp; Deloria overlap</vt:lpstr>
      <vt:lpstr>What Deloria means by metaphysics</vt:lpstr>
      <vt:lpstr>Tells it True is not theory</vt:lpstr>
      <vt:lpstr>Deloria’s Metaphysics severely critiqued by Ward Churchill </vt:lpstr>
      <vt:lpstr>Churchill review of Deloria’s metaphysics book</vt:lpstr>
      <vt:lpstr> American Indian Metaphysics</vt:lpstr>
      <vt:lpstr>American Indian MEtaphysics</vt:lpstr>
      <vt:lpstr>Everything is related</vt:lpstr>
      <vt:lpstr>Tells it true – suspended judgment</vt:lpstr>
      <vt:lpstr>Key points</vt:lpstr>
      <vt:lpstr>Key points</vt:lpstr>
      <vt:lpstr>Key points</vt:lpstr>
      <vt:lpstr>PowerPoint Presentation</vt:lpstr>
      <vt:lpstr>More info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David Boje</dc:creator>
  <cp:lastModifiedBy>David Boje</cp:lastModifiedBy>
  <cp:revision>5</cp:revision>
  <dcterms:created xsi:type="dcterms:W3CDTF">2024-09-28T15:47:52Z</dcterms:created>
  <dcterms:modified xsi:type="dcterms:W3CDTF">2024-10-01T01:28:48Z</dcterms:modified>
</cp:coreProperties>
</file>